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40" r:id="rId82"/>
    <p:sldId id="336" r:id="rId83"/>
    <p:sldId id="337" r:id="rId84"/>
    <p:sldId id="338" r:id="rId85"/>
    <p:sldId id="339"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130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5463161" y="-90805"/>
            <a:ext cx="8585201" cy="5043805"/>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5918717" y="4660900"/>
            <a:ext cx="7669766" cy="52197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1016000" y="-12700"/>
            <a:ext cx="8860898" cy="9779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1016000" y="-12700"/>
            <a:ext cx="8860898" cy="9779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1016000" y="-12700"/>
            <a:ext cx="8860898" cy="9779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idx="14"/>
          </p:nvPr>
        </p:nvSpPr>
        <p:spPr>
          <a:xfrm>
            <a:off x="6665377" y="1219200"/>
            <a:ext cx="7445457" cy="82169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Basic Programming with java"/>
          <p:cNvSpPr txBox="1">
            <a:spLocks noGrp="1"/>
          </p:cNvSpPr>
          <p:nvPr>
            <p:ph type="ctrTitle"/>
          </p:nvPr>
        </p:nvSpPr>
        <p:spPr>
          <a:prstGeom prst="rect">
            <a:avLst/>
          </a:prstGeom>
        </p:spPr>
        <p:txBody>
          <a:bodyPr>
            <a:normAutofit fontScale="90000"/>
          </a:bodyPr>
          <a:lstStyle>
            <a:lvl1pPr defTabSz="350520">
              <a:defRPr sz="10200"/>
            </a:lvl1pPr>
          </a:lstStyle>
          <a:p>
            <a:r>
              <a:t>Basic Programming with java</a:t>
            </a:r>
          </a:p>
        </p:txBody>
      </p:sp>
      <p:sp>
        <p:nvSpPr>
          <p:cNvPr id="167" name="Week 1"/>
          <p:cNvSpPr txBox="1">
            <a:spLocks noGrp="1"/>
          </p:cNvSpPr>
          <p:nvPr>
            <p:ph type="subTitle" sz="quarter" idx="1"/>
          </p:nvPr>
        </p:nvSpPr>
        <p:spPr>
          <a:prstGeom prst="rect">
            <a:avLst/>
          </a:prstGeom>
        </p:spPr>
        <p:txBody>
          <a:bodyPr/>
          <a:lstStyle/>
          <a:p>
            <a:r>
              <a:t>Week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
          <p:cNvSpPr txBox="1">
            <a:spLocks noGrp="1"/>
          </p:cNvSpPr>
          <p:nvPr>
            <p:ph type="body" idx="13"/>
          </p:nvPr>
        </p:nvSpPr>
        <p:spPr>
          <a:prstGeom prst="rect">
            <a:avLst/>
          </a:prstGeom>
        </p:spPr>
        <p:txBody>
          <a:bodyPr/>
          <a:lstStyle/>
          <a:p>
            <a:r>
              <a:t>Text</a:t>
            </a:r>
          </a:p>
        </p:txBody>
      </p:sp>
      <p:sp>
        <p:nvSpPr>
          <p:cNvPr id="224" name="Array"/>
          <p:cNvSpPr txBox="1">
            <a:spLocks noGrp="1"/>
          </p:cNvSpPr>
          <p:nvPr>
            <p:ph type="title"/>
          </p:nvPr>
        </p:nvSpPr>
        <p:spPr>
          <a:prstGeom prst="rect">
            <a:avLst/>
          </a:prstGeom>
        </p:spPr>
        <p:txBody>
          <a:bodyPr/>
          <a:lstStyle>
            <a:lvl1pPr defTabSz="467359">
              <a:spcBef>
                <a:spcPts val="2200"/>
              </a:spcBef>
              <a:defRPr sz="4800"/>
            </a:lvl1pPr>
          </a:lstStyle>
          <a:p>
            <a:r>
              <a:t>Array</a:t>
            </a:r>
          </a:p>
        </p:txBody>
      </p:sp>
      <p:pic>
        <p:nvPicPr>
          <p:cNvPr id="225" name="Image" descr="Image"/>
          <p:cNvPicPr>
            <a:picLocks noChangeAspect="1"/>
          </p:cNvPicPr>
          <p:nvPr/>
        </p:nvPicPr>
        <p:blipFill>
          <a:blip r:embed="rId2">
            <a:extLst/>
          </a:blip>
          <a:stretch>
            <a:fillRect/>
          </a:stretch>
        </p:blipFill>
        <p:spPr>
          <a:xfrm>
            <a:off x="1868223" y="5759450"/>
            <a:ext cx="8469577" cy="3400047"/>
          </a:xfrm>
          <a:prstGeom prst="rect">
            <a:avLst/>
          </a:prstGeom>
          <a:ln w="12700">
            <a:miter lim="400000"/>
          </a:ln>
        </p:spPr>
      </p:pic>
      <p:pic>
        <p:nvPicPr>
          <p:cNvPr id="226" name="Image" descr="Image"/>
          <p:cNvPicPr>
            <a:picLocks noChangeAspect="1"/>
          </p:cNvPicPr>
          <p:nvPr/>
        </p:nvPicPr>
        <p:blipFill>
          <a:blip r:embed="rId3">
            <a:extLst/>
          </a:blip>
          <a:stretch>
            <a:fillRect/>
          </a:stretch>
        </p:blipFill>
        <p:spPr>
          <a:xfrm>
            <a:off x="3193000" y="2625675"/>
            <a:ext cx="5602800" cy="27687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Basic programming with java"/>
          <p:cNvSpPr txBox="1">
            <a:spLocks noGrp="1"/>
          </p:cNvSpPr>
          <p:nvPr>
            <p:ph type="body" idx="13"/>
          </p:nvPr>
        </p:nvSpPr>
        <p:spPr>
          <a:prstGeom prst="rect">
            <a:avLst/>
          </a:prstGeom>
        </p:spPr>
        <p:txBody>
          <a:bodyPr/>
          <a:lstStyle/>
          <a:p>
            <a:r>
              <a:t>Basic programming with java</a:t>
            </a:r>
          </a:p>
        </p:txBody>
      </p:sp>
      <p:sp>
        <p:nvSpPr>
          <p:cNvPr id="229" name="Loop"/>
          <p:cNvSpPr txBox="1">
            <a:spLocks noGrp="1"/>
          </p:cNvSpPr>
          <p:nvPr>
            <p:ph type="title"/>
          </p:nvPr>
        </p:nvSpPr>
        <p:spPr>
          <a:prstGeom prst="rect">
            <a:avLst/>
          </a:prstGeom>
        </p:spPr>
        <p:txBody>
          <a:bodyPr/>
          <a:lstStyle>
            <a:lvl1pPr defTabSz="467359">
              <a:spcBef>
                <a:spcPts val="2200"/>
              </a:spcBef>
              <a:defRPr sz="4800"/>
            </a:lvl1pPr>
          </a:lstStyle>
          <a:p>
            <a:r>
              <a:t>Loop</a:t>
            </a:r>
          </a:p>
        </p:txBody>
      </p:sp>
      <p:sp>
        <p:nvSpPr>
          <p:cNvPr id="230" name="For…"/>
          <p:cNvSpPr txBox="1">
            <a:spLocks noGrp="1"/>
          </p:cNvSpPr>
          <p:nvPr>
            <p:ph type="body" sz="half" idx="1"/>
          </p:nvPr>
        </p:nvSpPr>
        <p:spPr>
          <a:xfrm>
            <a:off x="406400" y="3284512"/>
            <a:ext cx="12192000" cy="3184576"/>
          </a:xfrm>
          <a:prstGeom prst="rect">
            <a:avLst/>
          </a:prstGeom>
        </p:spPr>
        <p:txBody>
          <a:bodyPr/>
          <a:lstStyle/>
          <a:p>
            <a:r>
              <a:t>For</a:t>
            </a:r>
          </a:p>
          <a:p>
            <a:r>
              <a:t>While</a:t>
            </a:r>
          </a:p>
          <a:p>
            <a:r>
              <a:t>Do-while</a:t>
            </a:r>
          </a:p>
        </p:txBody>
      </p:sp>
      <p:sp>
        <p:nvSpPr>
          <p:cNvPr id="231" name="Java hanya memiliki 3 tipe Loop"/>
          <p:cNvSpPr txBox="1"/>
          <p:nvPr/>
        </p:nvSpPr>
        <p:spPr>
          <a:xfrm>
            <a:off x="504698" y="2534168"/>
            <a:ext cx="38554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Java hanya memiliki 3 tipe Loop</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Basic programming with java"/>
          <p:cNvSpPr txBox="1">
            <a:spLocks noGrp="1"/>
          </p:cNvSpPr>
          <p:nvPr>
            <p:ph type="body" idx="13"/>
          </p:nvPr>
        </p:nvSpPr>
        <p:spPr>
          <a:prstGeom prst="rect">
            <a:avLst/>
          </a:prstGeom>
        </p:spPr>
        <p:txBody>
          <a:bodyPr/>
          <a:lstStyle/>
          <a:p>
            <a:r>
              <a:t>Basic programming with java</a:t>
            </a:r>
          </a:p>
        </p:txBody>
      </p:sp>
      <p:sp>
        <p:nvSpPr>
          <p:cNvPr id="234" name="Loop"/>
          <p:cNvSpPr txBox="1">
            <a:spLocks noGrp="1"/>
          </p:cNvSpPr>
          <p:nvPr>
            <p:ph type="title"/>
          </p:nvPr>
        </p:nvSpPr>
        <p:spPr>
          <a:prstGeom prst="rect">
            <a:avLst/>
          </a:prstGeom>
        </p:spPr>
        <p:txBody>
          <a:bodyPr/>
          <a:lstStyle>
            <a:lvl1pPr defTabSz="467359">
              <a:spcBef>
                <a:spcPts val="2200"/>
              </a:spcBef>
              <a:defRPr sz="4800"/>
            </a:lvl1pPr>
          </a:lstStyle>
          <a:p>
            <a:r>
              <a:t>Loop</a:t>
            </a:r>
          </a:p>
        </p:txBody>
      </p:sp>
      <p:pic>
        <p:nvPicPr>
          <p:cNvPr id="235" name="Image" descr="Image"/>
          <p:cNvPicPr>
            <a:picLocks noChangeAspect="1"/>
          </p:cNvPicPr>
          <p:nvPr/>
        </p:nvPicPr>
        <p:blipFill>
          <a:blip r:embed="rId2">
            <a:extLst/>
          </a:blip>
          <a:stretch>
            <a:fillRect/>
          </a:stretch>
        </p:blipFill>
        <p:spPr>
          <a:xfrm>
            <a:off x="672858" y="3410654"/>
            <a:ext cx="4442928" cy="1165359"/>
          </a:xfrm>
          <a:prstGeom prst="rect">
            <a:avLst/>
          </a:prstGeom>
          <a:ln w="12700">
            <a:miter lim="400000"/>
          </a:ln>
        </p:spPr>
      </p:pic>
      <p:sp>
        <p:nvSpPr>
          <p:cNvPr id="236" name="Rectangle"/>
          <p:cNvSpPr/>
          <p:nvPr/>
        </p:nvSpPr>
        <p:spPr>
          <a:xfrm>
            <a:off x="1271587" y="3523117"/>
            <a:ext cx="955130" cy="344538"/>
          </a:xfrm>
          <a:prstGeom prst="rect">
            <a:avLst/>
          </a:prstGeom>
          <a:ln w="254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37" name="Rectangle"/>
          <p:cNvSpPr/>
          <p:nvPr/>
        </p:nvSpPr>
        <p:spPr>
          <a:xfrm>
            <a:off x="2363787" y="3517585"/>
            <a:ext cx="728763" cy="368301"/>
          </a:xfrm>
          <a:prstGeom prst="rect">
            <a:avLst/>
          </a:prstGeom>
          <a:ln w="254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38" name="Rectangle"/>
          <p:cNvSpPr/>
          <p:nvPr/>
        </p:nvSpPr>
        <p:spPr>
          <a:xfrm>
            <a:off x="3191519" y="3517585"/>
            <a:ext cx="389336" cy="355601"/>
          </a:xfrm>
          <a:prstGeom prst="rect">
            <a:avLst/>
          </a:prstGeom>
          <a:ln w="254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39" name="Initial"/>
          <p:cNvSpPr txBox="1"/>
          <p:nvPr/>
        </p:nvSpPr>
        <p:spPr>
          <a:xfrm>
            <a:off x="1372071" y="2910908"/>
            <a:ext cx="75416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vl1pPr>
          </a:lstStyle>
          <a:p>
            <a:r>
              <a:t>Initial</a:t>
            </a:r>
          </a:p>
        </p:txBody>
      </p:sp>
      <p:sp>
        <p:nvSpPr>
          <p:cNvPr id="240" name="Condition"/>
          <p:cNvSpPr txBox="1"/>
          <p:nvPr/>
        </p:nvSpPr>
        <p:spPr>
          <a:xfrm>
            <a:off x="2220219" y="2917258"/>
            <a:ext cx="1041299"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vl1pPr>
          </a:lstStyle>
          <a:p>
            <a:r>
              <a:t>Condition</a:t>
            </a:r>
          </a:p>
        </p:txBody>
      </p:sp>
      <p:sp>
        <p:nvSpPr>
          <p:cNvPr id="241" name="Iteration"/>
          <p:cNvSpPr txBox="1"/>
          <p:nvPr/>
        </p:nvSpPr>
        <p:spPr>
          <a:xfrm>
            <a:off x="3355503" y="2917258"/>
            <a:ext cx="980531"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
            </a:lvl1pPr>
          </a:lstStyle>
          <a:p>
            <a:r>
              <a:t>Iteration</a:t>
            </a:r>
          </a:p>
        </p:txBody>
      </p:sp>
      <p:sp>
        <p:nvSpPr>
          <p:cNvPr id="242" name="Break…"/>
          <p:cNvSpPr txBox="1"/>
          <p:nvPr/>
        </p:nvSpPr>
        <p:spPr>
          <a:xfrm>
            <a:off x="631698" y="6033416"/>
            <a:ext cx="2777290"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61470" indent="-261470">
              <a:buClr>
                <a:schemeClr val="accent1"/>
              </a:buClr>
              <a:buSzPct val="104999"/>
              <a:buFont typeface="Avenir Next"/>
              <a:buChar char="‣"/>
            </a:pPr>
            <a:r>
              <a:t>Break</a:t>
            </a:r>
          </a:p>
          <a:p>
            <a:pPr marL="261470" indent="-261470">
              <a:buClr>
                <a:schemeClr val="accent1"/>
              </a:buClr>
              <a:buSzPct val="104999"/>
              <a:buFont typeface="Avenir Next"/>
              <a:buChar char="‣"/>
            </a:pPr>
            <a:r>
              <a:t>Continue</a:t>
            </a:r>
          </a:p>
        </p:txBody>
      </p:sp>
      <p:sp>
        <p:nvSpPr>
          <p:cNvPr id="243" name="Apa kah fungsi 2 statement ini?"/>
          <p:cNvSpPr txBox="1"/>
          <p:nvPr/>
        </p:nvSpPr>
        <p:spPr>
          <a:xfrm>
            <a:off x="606298" y="5024453"/>
            <a:ext cx="376326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Apa kah fungsi 2 statement ini?</a:t>
            </a:r>
          </a:p>
        </p:txBody>
      </p:sp>
      <p:pic>
        <p:nvPicPr>
          <p:cNvPr id="244" name="Image" descr="Image"/>
          <p:cNvPicPr>
            <a:picLocks noChangeAspect="1"/>
          </p:cNvPicPr>
          <p:nvPr/>
        </p:nvPicPr>
        <p:blipFill>
          <a:blip r:embed="rId3">
            <a:extLst/>
          </a:blip>
          <a:stretch>
            <a:fillRect/>
          </a:stretch>
        </p:blipFill>
        <p:spPr>
          <a:xfrm>
            <a:off x="4092563" y="6277900"/>
            <a:ext cx="8009471" cy="939955"/>
          </a:xfrm>
          <a:prstGeom prst="rect">
            <a:avLst/>
          </a:prstGeom>
          <a:ln w="12700">
            <a:miter lim="400000"/>
          </a:ln>
        </p:spPr>
      </p:pic>
      <p:pic>
        <p:nvPicPr>
          <p:cNvPr id="245" name="Image" descr="Image"/>
          <p:cNvPicPr>
            <a:picLocks noChangeAspect="1"/>
          </p:cNvPicPr>
          <p:nvPr/>
        </p:nvPicPr>
        <p:blipFill>
          <a:blip r:embed="rId4">
            <a:extLst/>
          </a:blip>
          <a:stretch>
            <a:fillRect/>
          </a:stretch>
        </p:blipFill>
        <p:spPr>
          <a:xfrm>
            <a:off x="4933950" y="4976106"/>
            <a:ext cx="7683500" cy="9017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Object oriented programming"/>
          <p:cNvSpPr txBox="1">
            <a:spLocks noGrp="1"/>
          </p:cNvSpPr>
          <p:nvPr>
            <p:ph type="title"/>
          </p:nvPr>
        </p:nvSpPr>
        <p:spPr>
          <a:prstGeom prst="rect">
            <a:avLst/>
          </a:prstGeom>
        </p:spPr>
        <p:txBody>
          <a:bodyPr>
            <a:normAutofit fontScale="90000"/>
          </a:bodyPr>
          <a:lstStyle/>
          <a:p>
            <a:r>
              <a:t>Object oriented programming</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
          <p:cNvSpPr txBox="1">
            <a:spLocks noGrp="1"/>
          </p:cNvSpPr>
          <p:nvPr>
            <p:ph type="body" idx="13"/>
          </p:nvPr>
        </p:nvSpPr>
        <p:spPr>
          <a:prstGeom prst="rect">
            <a:avLst/>
          </a:prstGeom>
        </p:spPr>
        <p:txBody>
          <a:bodyPr/>
          <a:lstStyle/>
          <a:p>
            <a:r>
              <a:t>Text</a:t>
            </a:r>
          </a:p>
        </p:txBody>
      </p:sp>
      <p:sp>
        <p:nvSpPr>
          <p:cNvPr id="250" name="Class to an object"/>
          <p:cNvSpPr txBox="1">
            <a:spLocks noGrp="1"/>
          </p:cNvSpPr>
          <p:nvPr>
            <p:ph type="title"/>
          </p:nvPr>
        </p:nvSpPr>
        <p:spPr>
          <a:prstGeom prst="rect">
            <a:avLst/>
          </a:prstGeom>
        </p:spPr>
        <p:txBody>
          <a:bodyPr/>
          <a:lstStyle>
            <a:lvl1pPr defTabSz="467359">
              <a:spcBef>
                <a:spcPts val="2200"/>
              </a:spcBef>
              <a:defRPr sz="4800"/>
            </a:lvl1pPr>
          </a:lstStyle>
          <a:p>
            <a:r>
              <a:t>Class to an object</a:t>
            </a:r>
          </a:p>
        </p:txBody>
      </p:sp>
      <p:pic>
        <p:nvPicPr>
          <p:cNvPr id="251" name="Image" descr="Image"/>
          <p:cNvPicPr>
            <a:picLocks noChangeAspect="1"/>
          </p:cNvPicPr>
          <p:nvPr/>
        </p:nvPicPr>
        <p:blipFill>
          <a:blip r:embed="rId2">
            <a:extLst/>
          </a:blip>
          <a:stretch>
            <a:fillRect/>
          </a:stretch>
        </p:blipFill>
        <p:spPr>
          <a:xfrm>
            <a:off x="2969627" y="3219450"/>
            <a:ext cx="6049546" cy="407912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he keyword is “BLUEPRINT”"/>
          <p:cNvSpPr txBox="1">
            <a:spLocks noGrp="1"/>
          </p:cNvSpPr>
          <p:nvPr>
            <p:ph type="body" idx="13"/>
          </p:nvPr>
        </p:nvSpPr>
        <p:spPr>
          <a:prstGeom prst="rect">
            <a:avLst/>
          </a:prstGeom>
        </p:spPr>
        <p:txBody>
          <a:bodyPr/>
          <a:lstStyle/>
          <a:p>
            <a:r>
              <a:t>The keyword is “BLUEPRINT”</a:t>
            </a:r>
          </a:p>
        </p:txBody>
      </p:sp>
      <p:sp>
        <p:nvSpPr>
          <p:cNvPr id="254" name="Angga Raditya"/>
          <p:cNvSpPr txBox="1">
            <a:spLocks noGrp="1"/>
          </p:cNvSpPr>
          <p:nvPr>
            <p:ph type="body" idx="14"/>
          </p:nvPr>
        </p:nvSpPr>
        <p:spPr>
          <a:prstGeom prst="rect">
            <a:avLst/>
          </a:prstGeom>
        </p:spPr>
        <p:txBody>
          <a:bodyPr/>
          <a:lstStyle/>
          <a:p>
            <a:r>
              <a:t>Angga Raditya</a:t>
            </a:r>
          </a:p>
        </p:txBody>
      </p:sp>
      <p:sp>
        <p:nvSpPr>
          <p:cNvPr id="255"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
          <p:cNvSpPr txBox="1">
            <a:spLocks noGrp="1"/>
          </p:cNvSpPr>
          <p:nvPr>
            <p:ph type="body" idx="13"/>
          </p:nvPr>
        </p:nvSpPr>
        <p:spPr>
          <a:prstGeom prst="rect">
            <a:avLst/>
          </a:prstGeom>
        </p:spPr>
        <p:txBody>
          <a:bodyPr/>
          <a:lstStyle/>
          <a:p>
            <a:r>
              <a:t>Text</a:t>
            </a:r>
          </a:p>
        </p:txBody>
      </p:sp>
      <p:sp>
        <p:nvSpPr>
          <p:cNvPr id="258" name="Class, Object, constructor"/>
          <p:cNvSpPr txBox="1">
            <a:spLocks noGrp="1"/>
          </p:cNvSpPr>
          <p:nvPr>
            <p:ph type="title"/>
          </p:nvPr>
        </p:nvSpPr>
        <p:spPr>
          <a:prstGeom prst="rect">
            <a:avLst/>
          </a:prstGeom>
        </p:spPr>
        <p:txBody>
          <a:bodyPr/>
          <a:lstStyle>
            <a:lvl1pPr defTabSz="467359">
              <a:spcBef>
                <a:spcPts val="2200"/>
              </a:spcBef>
              <a:defRPr sz="4800"/>
            </a:lvl1pPr>
          </a:lstStyle>
          <a:p>
            <a:r>
              <a:t>Class, Object, constructor</a:t>
            </a:r>
          </a:p>
        </p:txBody>
      </p:sp>
      <p:pic>
        <p:nvPicPr>
          <p:cNvPr id="259" name="Image" descr="Image"/>
          <p:cNvPicPr>
            <a:picLocks noChangeAspect="1"/>
          </p:cNvPicPr>
          <p:nvPr/>
        </p:nvPicPr>
        <p:blipFill>
          <a:blip r:embed="rId2">
            <a:extLst/>
          </a:blip>
          <a:stretch>
            <a:fillRect/>
          </a:stretch>
        </p:blipFill>
        <p:spPr>
          <a:xfrm>
            <a:off x="5353744" y="7035203"/>
            <a:ext cx="7295456" cy="1207694"/>
          </a:xfrm>
          <a:prstGeom prst="rect">
            <a:avLst/>
          </a:prstGeom>
          <a:ln w="12700">
            <a:miter lim="400000"/>
          </a:ln>
        </p:spPr>
      </p:pic>
      <p:sp>
        <p:nvSpPr>
          <p:cNvPr id="260" name="import com.enigma.model.Car;…"/>
          <p:cNvSpPr txBox="1"/>
          <p:nvPr/>
        </p:nvSpPr>
        <p:spPr>
          <a:xfrm>
            <a:off x="5553868" y="2882900"/>
            <a:ext cx="5986464"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A9B7C6"/>
                </a:solidFill>
                <a:latin typeface="Menlo"/>
                <a:ea typeface="Menlo"/>
                <a:cs typeface="Menlo"/>
                <a:sym typeface="Menlo"/>
              </a:defRPr>
            </a:pPr>
            <a:r>
              <a:rPr>
                <a:solidFill>
                  <a:srgbClr val="CC7831"/>
                </a:solidFill>
              </a:rPr>
              <a:t>import </a:t>
            </a:r>
            <a:r>
              <a:t>com.enigma.model.Car</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import </a:t>
            </a:r>
            <a:r>
              <a:t>java.io.IOException</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static void </a:t>
            </a:r>
            <a:r>
              <a:rPr>
                <a:solidFill>
                  <a:srgbClr val="FFC66E"/>
                </a:solidFill>
              </a:rPr>
              <a:t>main</a:t>
            </a:r>
            <a:r>
              <a:rPr>
                <a:solidFill>
                  <a:srgbClr val="A9B7C6"/>
                </a:solidFill>
              </a:rPr>
              <a:t>(String[] args) </a:t>
            </a:r>
            <a:r>
              <a:t>throws </a:t>
            </a:r>
            <a:r>
              <a:rPr>
                <a:solidFill>
                  <a:srgbClr val="A9B7C6"/>
                </a:solidFill>
              </a:rPr>
              <a:t>IOException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Car toyotaInova = </a:t>
            </a:r>
            <a:r>
              <a:rPr>
                <a:solidFill>
                  <a:srgbClr val="CC7831"/>
                </a:solidFill>
              </a:rPr>
              <a:t>new </a:t>
            </a:r>
            <a:r>
              <a:t>Car(</a:t>
            </a:r>
            <a:r>
              <a:rPr>
                <a:solidFill>
                  <a:srgbClr val="6A8759"/>
                </a:solidFill>
              </a:rPr>
              <a:t>"Yellow"</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toyotaInova.engineStart()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261" name="public class Car {…"/>
          <p:cNvSpPr txBox="1"/>
          <p:nvPr/>
        </p:nvSpPr>
        <p:spPr>
          <a:xfrm>
            <a:off x="711807" y="2819400"/>
            <a:ext cx="4977186" cy="596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Car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String </a:t>
            </a:r>
            <a:r>
              <a:rPr>
                <a:solidFill>
                  <a:srgbClr val="9876AA"/>
                </a:solidFill>
              </a:rPr>
              <a:t>colour</a:t>
            </a:r>
            <a:r>
              <a:t>;</a:t>
            </a:r>
          </a:p>
          <a:p>
            <a:pPr defTabSz="457200">
              <a:spcBef>
                <a:spcPts val="0"/>
              </a:spcBef>
              <a:defRPr sz="1200">
                <a:solidFill>
                  <a:srgbClr val="CC7831"/>
                </a:solidFill>
                <a:latin typeface="Menlo"/>
                <a:ea typeface="Menlo"/>
                <a:cs typeface="Menlo"/>
                <a:sym typeface="Menlo"/>
              </a:defRPr>
            </a:pPr>
            <a:r>
              <a:t>    public </a:t>
            </a:r>
            <a:r>
              <a:rPr>
                <a:solidFill>
                  <a:srgbClr val="A9B7C6"/>
                </a:solidFill>
              </a:rPr>
              <a:t>Boolean </a:t>
            </a:r>
            <a:r>
              <a:rPr>
                <a:solidFill>
                  <a:srgbClr val="9876AA"/>
                </a:solidFill>
              </a:rPr>
              <a:t>isStart</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Integer </a:t>
            </a:r>
            <a:r>
              <a:rPr>
                <a:solidFill>
                  <a:srgbClr val="9876AA"/>
                </a:solidFill>
              </a:rPr>
              <a:t>fuel</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Car</a:t>
            </a:r>
            <a:r>
              <a:t>(String colour){</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colour </a:t>
            </a:r>
            <a:r>
              <a:t>= colour</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fuel </a:t>
            </a:r>
            <a:r>
              <a:rPr>
                <a:solidFill>
                  <a:srgbClr val="A9B7C6"/>
                </a:solidFill>
              </a:rPr>
              <a:t>= </a:t>
            </a:r>
            <a:r>
              <a:rPr>
                <a:solidFill>
                  <a:srgbClr val="6897BB"/>
                </a:solidFill>
              </a:rPr>
              <a:t>0</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void </a:t>
            </a:r>
            <a:r>
              <a:rPr>
                <a:solidFill>
                  <a:srgbClr val="FFC66E"/>
                </a:solidFill>
              </a:rPr>
              <a:t>fillFuel</a:t>
            </a:r>
            <a:r>
              <a:rPr>
                <a:solidFill>
                  <a:srgbClr val="A9B7C6"/>
                </a:solidFill>
              </a:rPr>
              <a:t>(</a:t>
            </a:r>
            <a:r>
              <a:t>int </a:t>
            </a:r>
            <a:r>
              <a:rPr>
                <a:solidFill>
                  <a:srgbClr val="A9B7C6"/>
                </a:solidFill>
              </a:rPr>
              <a:t>fuel){</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fuel </a:t>
            </a:r>
            <a:r>
              <a:t>= </a:t>
            </a:r>
            <a:r>
              <a:rPr>
                <a:solidFill>
                  <a:srgbClr val="CC7831"/>
                </a:solidFill>
              </a:rPr>
              <a:t>this</a:t>
            </a:r>
            <a:r>
              <a:t>.</a:t>
            </a:r>
            <a:r>
              <a:rPr>
                <a:solidFill>
                  <a:srgbClr val="9876AA"/>
                </a:solidFill>
              </a:rPr>
              <a:t>fuel </a:t>
            </a:r>
            <a:r>
              <a:t>+ fuel</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void </a:t>
            </a:r>
            <a:r>
              <a:rPr>
                <a:solidFill>
                  <a:srgbClr val="FFC66E"/>
                </a:solidFill>
              </a:rPr>
              <a:t>engineStart</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if</a:t>
            </a:r>
            <a:r>
              <a:t>(</a:t>
            </a:r>
            <a:r>
              <a:rPr>
                <a:solidFill>
                  <a:srgbClr val="CC7831"/>
                </a:solidFill>
              </a:rPr>
              <a:t>this</a:t>
            </a:r>
            <a:r>
              <a:t>.</a:t>
            </a:r>
            <a:r>
              <a:rPr>
                <a:solidFill>
                  <a:srgbClr val="9876AA"/>
                </a:solidFill>
              </a:rPr>
              <a:t>fuel</a:t>
            </a:r>
            <a:r>
              <a:t>&gt;</a:t>
            </a:r>
            <a:r>
              <a:rPr>
                <a:solidFill>
                  <a:srgbClr val="6897BB"/>
                </a:solidFill>
              </a:rPr>
              <a:t>0</a:t>
            </a:r>
            <a: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"Brum brum"</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 </a:t>
            </a:r>
            <a:r>
              <a:t>else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"Insufficient fuel"</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6A8759"/>
                </a:solidFill>
              </a:rPr>
              <a:t>"Car{"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"colour='" </a:t>
            </a:r>
            <a:r>
              <a:t>+ </a:t>
            </a:r>
            <a:r>
              <a:rPr>
                <a:solidFill>
                  <a:srgbClr val="9876AA"/>
                </a:solidFill>
              </a:rPr>
              <a:t>colour </a:t>
            </a:r>
            <a:r>
              <a:t>+ </a:t>
            </a:r>
            <a:r>
              <a:rPr>
                <a:solidFill>
                  <a:srgbClr val="6A8759"/>
                </a:solidFill>
              </a:rPr>
              <a:t>'</a:t>
            </a:r>
            <a:r>
              <a:rPr>
                <a:solidFill>
                  <a:srgbClr val="CC7831"/>
                </a:solidFill>
              </a:rPr>
              <a:t>\'</a:t>
            </a:r>
            <a:r>
              <a:rPr>
                <a:solidFill>
                  <a:srgbClr val="6A8759"/>
                </a:solidFill>
              </a:rPr>
              <a:t>'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isStart=" </a:t>
            </a:r>
            <a:r>
              <a:t>+ </a:t>
            </a:r>
            <a:r>
              <a:rPr>
                <a:solidFill>
                  <a:srgbClr val="9876AA"/>
                </a:solidFill>
              </a:rPr>
              <a:t>isStart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fuel=" </a:t>
            </a:r>
            <a:r>
              <a:t>+ </a:t>
            </a:r>
            <a:r>
              <a:rPr>
                <a:solidFill>
                  <a:srgbClr val="9876AA"/>
                </a:solidFill>
              </a:rPr>
              <a:t>fuel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
          <p:cNvSpPr txBox="1">
            <a:spLocks noGrp="1"/>
          </p:cNvSpPr>
          <p:nvPr>
            <p:ph type="body" idx="13"/>
          </p:nvPr>
        </p:nvSpPr>
        <p:spPr>
          <a:prstGeom prst="rect">
            <a:avLst/>
          </a:prstGeom>
        </p:spPr>
        <p:txBody>
          <a:bodyPr/>
          <a:lstStyle/>
          <a:p>
            <a:r>
              <a:t>Text</a:t>
            </a:r>
          </a:p>
        </p:txBody>
      </p:sp>
      <p:sp>
        <p:nvSpPr>
          <p:cNvPr id="264" name="Access modifier"/>
          <p:cNvSpPr txBox="1">
            <a:spLocks noGrp="1"/>
          </p:cNvSpPr>
          <p:nvPr>
            <p:ph type="title"/>
          </p:nvPr>
        </p:nvSpPr>
        <p:spPr>
          <a:prstGeom prst="rect">
            <a:avLst/>
          </a:prstGeom>
        </p:spPr>
        <p:txBody>
          <a:bodyPr/>
          <a:lstStyle>
            <a:lvl1pPr defTabSz="467359">
              <a:spcBef>
                <a:spcPts val="2200"/>
              </a:spcBef>
              <a:defRPr sz="4800"/>
            </a:lvl1pPr>
          </a:lstStyle>
          <a:p>
            <a:r>
              <a:t>Access modifier</a:t>
            </a:r>
          </a:p>
        </p:txBody>
      </p:sp>
      <p:sp>
        <p:nvSpPr>
          <p:cNvPr id="265" name="Public…"/>
          <p:cNvSpPr txBox="1">
            <a:spLocks noGrp="1"/>
          </p:cNvSpPr>
          <p:nvPr>
            <p:ph type="body" sz="quarter" idx="1"/>
          </p:nvPr>
        </p:nvSpPr>
        <p:spPr>
          <a:xfrm>
            <a:off x="406400" y="2743200"/>
            <a:ext cx="3838427" cy="3481586"/>
          </a:xfrm>
          <a:prstGeom prst="rect">
            <a:avLst/>
          </a:prstGeom>
        </p:spPr>
        <p:txBody>
          <a:bodyPr/>
          <a:lstStyle/>
          <a:p>
            <a:pPr marL="337820" indent="-337820" defTabSz="443991">
              <a:spcBef>
                <a:spcPts val="2100"/>
              </a:spcBef>
              <a:defRPr sz="2584"/>
            </a:pPr>
            <a:r>
              <a:t>Public </a:t>
            </a:r>
          </a:p>
          <a:p>
            <a:pPr marL="337820" indent="-337820" defTabSz="443991">
              <a:spcBef>
                <a:spcPts val="2100"/>
              </a:spcBef>
              <a:defRPr sz="2584"/>
            </a:pPr>
            <a:r>
              <a:t>Private</a:t>
            </a:r>
          </a:p>
          <a:p>
            <a:pPr marL="337820" indent="-337820" defTabSz="443991">
              <a:spcBef>
                <a:spcPts val="2100"/>
              </a:spcBef>
              <a:defRPr sz="2584"/>
            </a:pPr>
            <a:r>
              <a:t>Protected</a:t>
            </a:r>
          </a:p>
          <a:p>
            <a:pPr marL="337820" indent="-337820" defTabSz="443991">
              <a:spcBef>
                <a:spcPts val="2100"/>
              </a:spcBef>
              <a:defRPr sz="2584"/>
            </a:pPr>
            <a:r>
              <a:t>Final</a:t>
            </a:r>
          </a:p>
          <a:p>
            <a:pPr marL="337820" indent="-337820" defTabSz="443991">
              <a:spcBef>
                <a:spcPts val="2100"/>
              </a:spcBef>
              <a:defRPr sz="2584"/>
            </a:pPr>
            <a:r>
              <a:t>Static</a:t>
            </a:r>
          </a:p>
        </p:txBody>
      </p:sp>
      <p:sp>
        <p:nvSpPr>
          <p:cNvPr id="266" name="Class:…"/>
          <p:cNvSpPr txBox="1"/>
          <p:nvPr/>
        </p:nvSpPr>
        <p:spPr>
          <a:xfrm>
            <a:off x="6549897" y="2527299"/>
            <a:ext cx="3210920" cy="303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Class:</a:t>
            </a:r>
          </a:p>
          <a:p>
            <a:pPr marL="261470" indent="-261470">
              <a:buClr>
                <a:schemeClr val="accent1"/>
              </a:buClr>
              <a:buSzPct val="104999"/>
              <a:buFont typeface="Avenir Next"/>
              <a:buChar char="‣"/>
            </a:pPr>
            <a:r>
              <a:t>Cannot be private</a:t>
            </a:r>
          </a:p>
          <a:p>
            <a:pPr marL="261470" indent="-261470">
              <a:buClr>
                <a:schemeClr val="accent1"/>
              </a:buClr>
              <a:buSzPct val="104999"/>
              <a:buFont typeface="Avenir Next"/>
              <a:buChar char="‣"/>
            </a:pPr>
            <a:r>
              <a:t>Cannot be protected</a:t>
            </a:r>
          </a:p>
          <a:p>
            <a:pPr marL="261470" indent="-261470">
              <a:buClr>
                <a:schemeClr val="accent1"/>
              </a:buClr>
              <a:buSzPct val="104999"/>
              <a:buFont typeface="Avenir Next"/>
              <a:buChar char="‣"/>
            </a:pPr>
            <a:r>
              <a:t>Should be public</a:t>
            </a:r>
          </a:p>
          <a:p>
            <a:pPr marL="261470" indent="-261470">
              <a:buClr>
                <a:schemeClr val="accent1"/>
              </a:buClr>
              <a:buSzPct val="104999"/>
              <a:buFont typeface="Avenir Next"/>
              <a:buChar char="‣"/>
            </a:pPr>
            <a:r>
              <a:t>It can be final, but………</a:t>
            </a:r>
          </a:p>
        </p:txBody>
      </p:sp>
      <p:sp>
        <p:nvSpPr>
          <p:cNvPr id="267" name="Attribute:…"/>
          <p:cNvSpPr txBox="1"/>
          <p:nvPr/>
        </p:nvSpPr>
        <p:spPr>
          <a:xfrm>
            <a:off x="3158997" y="5829299"/>
            <a:ext cx="4659482" cy="368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Attribute:</a:t>
            </a:r>
          </a:p>
          <a:p>
            <a:pPr marL="261470" indent="-261470">
              <a:buClr>
                <a:schemeClr val="accent1"/>
              </a:buClr>
              <a:buSzPct val="104999"/>
              <a:buFont typeface="Avenir Next"/>
              <a:buChar char="‣"/>
            </a:pPr>
            <a:r>
              <a:t>It can be public</a:t>
            </a:r>
          </a:p>
          <a:p>
            <a:pPr marL="261470" indent="-261470">
              <a:buClr>
                <a:schemeClr val="accent1"/>
              </a:buClr>
              <a:buSzPct val="104999"/>
              <a:buFont typeface="Avenir Next"/>
              <a:buChar char="‣"/>
            </a:pPr>
            <a:r>
              <a:t>Can be private</a:t>
            </a:r>
          </a:p>
          <a:p>
            <a:pPr marL="261470" indent="-261470">
              <a:buClr>
                <a:schemeClr val="accent1"/>
              </a:buClr>
              <a:buSzPct val="104999"/>
              <a:buFont typeface="Avenir Next"/>
              <a:buChar char="‣"/>
            </a:pPr>
            <a:r>
              <a:t>Can be protected</a:t>
            </a:r>
          </a:p>
          <a:p>
            <a:pPr marL="261470" indent="-261470">
              <a:buClr>
                <a:schemeClr val="accent1"/>
              </a:buClr>
              <a:buSzPct val="104999"/>
              <a:buFont typeface="Avenir Next"/>
              <a:buChar char="‣"/>
            </a:pPr>
            <a:r>
              <a:t>It can be final, but need to initialised</a:t>
            </a:r>
          </a:p>
          <a:p>
            <a:pPr marL="261470" indent="-261470">
              <a:buClr>
                <a:schemeClr val="accent1"/>
              </a:buClr>
              <a:buSzPct val="104999"/>
              <a:buFont typeface="Avenir Next"/>
              <a:buChar char="‣"/>
            </a:pPr>
            <a:r>
              <a:t>Can be static, if …. </a:t>
            </a:r>
          </a:p>
        </p:txBody>
      </p:sp>
      <p:sp>
        <p:nvSpPr>
          <p:cNvPr id="268" name="Method:…"/>
          <p:cNvSpPr txBox="1"/>
          <p:nvPr/>
        </p:nvSpPr>
        <p:spPr>
          <a:xfrm>
            <a:off x="8886697" y="6115050"/>
            <a:ext cx="3210920" cy="212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Method:</a:t>
            </a:r>
          </a:p>
          <a:p>
            <a:r>
              <a:t>All of them, but of course you should choose between public, private  and protected</a:t>
            </a:r>
          </a:p>
        </p:txBody>
      </p:sp>
      <p:sp>
        <p:nvSpPr>
          <p:cNvPr id="269" name="Rounded Rectangle"/>
          <p:cNvSpPr/>
          <p:nvPr/>
        </p:nvSpPr>
        <p:spPr>
          <a:xfrm>
            <a:off x="304800" y="2527300"/>
            <a:ext cx="2367707" cy="2357289"/>
          </a:xfrm>
          <a:prstGeom prst="roundRect">
            <a:avLst>
              <a:gd name="adj" fmla="val 15000"/>
            </a:avLst>
          </a:prstGeom>
          <a:ln w="381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70" name="Should choose only 1"/>
          <p:cNvSpPr txBox="1"/>
          <p:nvPr/>
        </p:nvSpPr>
        <p:spPr>
          <a:xfrm>
            <a:off x="2689098" y="3314700"/>
            <a:ext cx="261772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Should choose only 1</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
          <p:cNvSpPr txBox="1">
            <a:spLocks noGrp="1"/>
          </p:cNvSpPr>
          <p:nvPr>
            <p:ph type="body" idx="13"/>
          </p:nvPr>
        </p:nvSpPr>
        <p:spPr>
          <a:prstGeom prst="rect">
            <a:avLst/>
          </a:prstGeom>
        </p:spPr>
        <p:txBody>
          <a:bodyPr/>
          <a:lstStyle/>
          <a:p>
            <a:r>
              <a:t>Text</a:t>
            </a:r>
          </a:p>
        </p:txBody>
      </p:sp>
      <p:sp>
        <p:nvSpPr>
          <p:cNvPr id="273" name="OOP"/>
          <p:cNvSpPr txBox="1">
            <a:spLocks noGrp="1"/>
          </p:cNvSpPr>
          <p:nvPr>
            <p:ph type="title"/>
          </p:nvPr>
        </p:nvSpPr>
        <p:spPr>
          <a:prstGeom prst="rect">
            <a:avLst/>
          </a:prstGeom>
        </p:spPr>
        <p:txBody>
          <a:bodyPr/>
          <a:lstStyle>
            <a:lvl1pPr defTabSz="467359">
              <a:spcBef>
                <a:spcPts val="2200"/>
              </a:spcBef>
              <a:defRPr sz="4800"/>
            </a:lvl1pPr>
          </a:lstStyle>
          <a:p>
            <a:r>
              <a:t>OOP</a:t>
            </a:r>
          </a:p>
        </p:txBody>
      </p:sp>
      <p:sp>
        <p:nvSpPr>
          <p:cNvPr id="274" name="Rounded Rectangle"/>
          <p:cNvSpPr/>
          <p:nvPr/>
        </p:nvSpPr>
        <p:spPr>
          <a:xfrm>
            <a:off x="2286000" y="4241800"/>
            <a:ext cx="1817440" cy="1270000"/>
          </a:xfrm>
          <a:prstGeom prst="roundRect">
            <a:avLst>
              <a:gd name="adj" fmla="val 15000"/>
            </a:avLst>
          </a:prstGeom>
          <a:solidFill>
            <a:schemeClr val="accent4"/>
          </a:solidFill>
          <a:ln w="12700">
            <a:miter lim="400000"/>
          </a:ln>
        </p:spPr>
        <p:txBody>
          <a:bodyPr lIns="50800" tIns="50800" rIns="50800" bIns="50800" anchor="ctr"/>
          <a:lstStyle/>
          <a:p>
            <a:pPr algn="ctr">
              <a:lnSpc>
                <a:spcPct val="80000"/>
              </a:lnSpc>
              <a:spcBef>
                <a:spcPts val="0"/>
              </a:spcBef>
              <a:defRPr sz="2800" cap="all">
                <a:solidFill>
                  <a:srgbClr val="232323"/>
                </a:solidFill>
                <a:latin typeface="+mn-lt"/>
                <a:ea typeface="+mn-ea"/>
                <a:cs typeface="+mn-cs"/>
                <a:sym typeface="DIN Condensed"/>
              </a:defRPr>
            </a:pPr>
            <a:endParaRPr/>
          </a:p>
        </p:txBody>
      </p:sp>
      <p:sp>
        <p:nvSpPr>
          <p:cNvPr id="275" name="Rounded Rectangle"/>
          <p:cNvSpPr/>
          <p:nvPr/>
        </p:nvSpPr>
        <p:spPr>
          <a:xfrm>
            <a:off x="4559300" y="4241800"/>
            <a:ext cx="1976005" cy="1270000"/>
          </a:xfrm>
          <a:prstGeom prst="roundRect">
            <a:avLst>
              <a:gd name="adj" fmla="val 15000"/>
            </a:avLst>
          </a:prstGeom>
          <a:solidFill>
            <a:schemeClr val="accent3"/>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76" name="Rounded Rectangle"/>
          <p:cNvSpPr/>
          <p:nvPr/>
        </p:nvSpPr>
        <p:spPr>
          <a:xfrm>
            <a:off x="7023458" y="4241800"/>
            <a:ext cx="1946611" cy="1270000"/>
          </a:xfrm>
          <a:prstGeom prst="roundRect">
            <a:avLst>
              <a:gd name="adj" fmla="val 15000"/>
            </a:avLst>
          </a:prstGeom>
          <a:solidFill>
            <a:schemeClr val="accent5"/>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77" name="Encapsulation"/>
          <p:cNvSpPr txBox="1"/>
          <p:nvPr/>
        </p:nvSpPr>
        <p:spPr>
          <a:xfrm>
            <a:off x="2318292" y="4654550"/>
            <a:ext cx="17528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Encapsulation</a:t>
            </a:r>
          </a:p>
        </p:txBody>
      </p:sp>
      <p:sp>
        <p:nvSpPr>
          <p:cNvPr id="278" name="Polymorphism"/>
          <p:cNvSpPr txBox="1"/>
          <p:nvPr/>
        </p:nvSpPr>
        <p:spPr>
          <a:xfrm>
            <a:off x="4623885" y="4654550"/>
            <a:ext cx="184683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Polymorphism </a:t>
            </a:r>
          </a:p>
        </p:txBody>
      </p:sp>
      <p:sp>
        <p:nvSpPr>
          <p:cNvPr id="279" name="Inheritance"/>
          <p:cNvSpPr txBox="1"/>
          <p:nvPr/>
        </p:nvSpPr>
        <p:spPr>
          <a:xfrm>
            <a:off x="7253685" y="4654550"/>
            <a:ext cx="14861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Inheritance </a:t>
            </a:r>
          </a:p>
        </p:txBody>
      </p:sp>
      <p:sp>
        <p:nvSpPr>
          <p:cNvPr id="280" name="Rounded Rectangle"/>
          <p:cNvSpPr/>
          <p:nvPr/>
        </p:nvSpPr>
        <p:spPr>
          <a:xfrm>
            <a:off x="4912302" y="2195336"/>
            <a:ext cx="1486155" cy="1270001"/>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1" name="OOP"/>
          <p:cNvSpPr txBox="1"/>
          <p:nvPr/>
        </p:nvSpPr>
        <p:spPr>
          <a:xfrm>
            <a:off x="5307018" y="2608086"/>
            <a:ext cx="69672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OOP</a:t>
            </a:r>
          </a:p>
        </p:txBody>
      </p:sp>
      <p:sp>
        <p:nvSpPr>
          <p:cNvPr id="282" name="Line"/>
          <p:cNvSpPr/>
          <p:nvPr/>
        </p:nvSpPr>
        <p:spPr>
          <a:xfrm>
            <a:off x="5655379" y="3491618"/>
            <a:ext cx="1"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83" name="Line"/>
          <p:cNvSpPr/>
          <p:nvPr/>
        </p:nvSpPr>
        <p:spPr>
          <a:xfrm flipH="1">
            <a:off x="3318579" y="2926042"/>
            <a:ext cx="1479026" cy="107357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84" name="Line"/>
          <p:cNvSpPr/>
          <p:nvPr/>
        </p:nvSpPr>
        <p:spPr>
          <a:xfrm>
            <a:off x="6631047" y="2874670"/>
            <a:ext cx="1272233" cy="117574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85" name="Approved"/>
          <p:cNvSpPr/>
          <p:nvPr/>
        </p:nvSpPr>
        <p:spPr>
          <a:xfrm>
            <a:off x="2559719" y="5753981"/>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
          <p:cNvSpPr txBox="1">
            <a:spLocks noGrp="1"/>
          </p:cNvSpPr>
          <p:nvPr>
            <p:ph type="body" idx="13"/>
          </p:nvPr>
        </p:nvSpPr>
        <p:spPr>
          <a:prstGeom prst="rect">
            <a:avLst/>
          </a:prstGeom>
        </p:spPr>
        <p:txBody>
          <a:bodyPr/>
          <a:lstStyle/>
          <a:p>
            <a:r>
              <a:t>Text</a:t>
            </a:r>
          </a:p>
        </p:txBody>
      </p:sp>
      <p:sp>
        <p:nvSpPr>
          <p:cNvPr id="288" name="Encapsulation"/>
          <p:cNvSpPr txBox="1">
            <a:spLocks noGrp="1"/>
          </p:cNvSpPr>
          <p:nvPr>
            <p:ph type="title"/>
          </p:nvPr>
        </p:nvSpPr>
        <p:spPr>
          <a:prstGeom prst="rect">
            <a:avLst/>
          </a:prstGeom>
        </p:spPr>
        <p:txBody>
          <a:bodyPr/>
          <a:lstStyle>
            <a:lvl1pPr defTabSz="467359">
              <a:spcBef>
                <a:spcPts val="2200"/>
              </a:spcBef>
              <a:defRPr sz="4800"/>
            </a:lvl1pPr>
          </a:lstStyle>
          <a:p>
            <a:r>
              <a:t>Encapsulation</a:t>
            </a:r>
          </a:p>
        </p:txBody>
      </p:sp>
      <p:sp>
        <p:nvSpPr>
          <p:cNvPr id="289" name="Line"/>
          <p:cNvSpPr/>
          <p:nvPr/>
        </p:nvSpPr>
        <p:spPr>
          <a:xfrm flipH="1">
            <a:off x="3505200" y="3568700"/>
            <a:ext cx="447092" cy="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90" name="Watch"/>
          <p:cNvSpPr txBox="1"/>
          <p:nvPr/>
        </p:nvSpPr>
        <p:spPr>
          <a:xfrm>
            <a:off x="4187697" y="3346450"/>
            <a:ext cx="84861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Watch</a:t>
            </a:r>
          </a:p>
        </p:txBody>
      </p:sp>
      <p:sp>
        <p:nvSpPr>
          <p:cNvPr id="291" name="public static void main(String[] args) throws IOException {…"/>
          <p:cNvSpPr txBox="1"/>
          <p:nvPr/>
        </p:nvSpPr>
        <p:spPr>
          <a:xfrm>
            <a:off x="6600973" y="2884170"/>
            <a:ext cx="5619454"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static void </a:t>
            </a:r>
            <a:r>
              <a:rPr>
                <a:solidFill>
                  <a:srgbClr val="FFC66E"/>
                </a:solidFill>
              </a:rPr>
              <a:t>main</a:t>
            </a:r>
            <a:r>
              <a:rPr>
                <a:solidFill>
                  <a:srgbClr val="A9B7C6"/>
                </a:solidFill>
              </a:rPr>
              <a:t>(String[] args) </a:t>
            </a:r>
            <a:r>
              <a:t>throws </a:t>
            </a:r>
            <a:r>
              <a:rPr>
                <a:solidFill>
                  <a:srgbClr val="A9B7C6"/>
                </a:solidFill>
              </a:rPr>
              <a:t>IOException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Car toyotaInova = </a:t>
            </a:r>
            <a:r>
              <a:rPr>
                <a:solidFill>
                  <a:srgbClr val="CC7831"/>
                </a:solidFill>
              </a:rPr>
              <a:t>new </a:t>
            </a:r>
            <a:r>
              <a:t>Car(</a:t>
            </a:r>
            <a:r>
              <a:rPr>
                <a:solidFill>
                  <a:srgbClr val="6A8759"/>
                </a:solidFill>
              </a:rPr>
              <a:t>"Yellow"</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toyotaInova.</a:t>
            </a:r>
            <a:r>
              <a:rPr>
                <a:solidFill>
                  <a:srgbClr val="9876AA"/>
                </a:solidFill>
              </a:rPr>
              <a:t>isStart</a:t>
            </a:r>
            <a:r>
              <a:t>=</a:t>
            </a:r>
            <a:r>
              <a:rPr>
                <a:solidFill>
                  <a:srgbClr val="CC7831"/>
                </a:solidFill>
              </a:rPr>
              <a:t>true;</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.println(toyotaInova.print())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t>}</a:t>
            </a:r>
          </a:p>
        </p:txBody>
      </p:sp>
      <p:pic>
        <p:nvPicPr>
          <p:cNvPr id="292" name="Image" descr="Image"/>
          <p:cNvPicPr>
            <a:picLocks noChangeAspect="1"/>
          </p:cNvPicPr>
          <p:nvPr/>
        </p:nvPicPr>
        <p:blipFill>
          <a:blip r:embed="rId2">
            <a:extLst/>
          </a:blip>
          <a:stretch>
            <a:fillRect/>
          </a:stretch>
        </p:blipFill>
        <p:spPr>
          <a:xfrm>
            <a:off x="6680200" y="4794250"/>
            <a:ext cx="4394200" cy="1244600"/>
          </a:xfrm>
          <a:prstGeom prst="rect">
            <a:avLst/>
          </a:prstGeom>
          <a:ln w="12700">
            <a:miter lim="400000"/>
          </a:ln>
        </p:spPr>
      </p:pic>
      <p:sp>
        <p:nvSpPr>
          <p:cNvPr id="293" name="Line"/>
          <p:cNvSpPr/>
          <p:nvPr/>
        </p:nvSpPr>
        <p:spPr>
          <a:xfrm flipV="1">
            <a:off x="8902700" y="5645149"/>
            <a:ext cx="0" cy="4572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94" name="public class Car {…"/>
          <p:cNvSpPr txBox="1"/>
          <p:nvPr/>
        </p:nvSpPr>
        <p:spPr>
          <a:xfrm>
            <a:off x="915007" y="2791177"/>
            <a:ext cx="4977186" cy="596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Car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String </a:t>
            </a:r>
            <a:r>
              <a:rPr>
                <a:solidFill>
                  <a:srgbClr val="9876AA"/>
                </a:solidFill>
              </a:rPr>
              <a:t>colour</a:t>
            </a:r>
            <a:r>
              <a:t>;</a:t>
            </a:r>
          </a:p>
          <a:p>
            <a:pPr defTabSz="457200">
              <a:spcBef>
                <a:spcPts val="0"/>
              </a:spcBef>
              <a:defRPr sz="1200">
                <a:solidFill>
                  <a:srgbClr val="CC7831"/>
                </a:solidFill>
                <a:latin typeface="Menlo"/>
                <a:ea typeface="Menlo"/>
                <a:cs typeface="Menlo"/>
                <a:sym typeface="Menlo"/>
              </a:defRPr>
            </a:pPr>
            <a:r>
              <a:t>    public </a:t>
            </a:r>
            <a:r>
              <a:rPr>
                <a:solidFill>
                  <a:srgbClr val="A9B7C6"/>
                </a:solidFill>
              </a:rPr>
              <a:t>Boolean </a:t>
            </a:r>
            <a:r>
              <a:rPr>
                <a:solidFill>
                  <a:srgbClr val="9876AA"/>
                </a:solidFill>
              </a:rPr>
              <a:t>isStart</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Integer </a:t>
            </a:r>
            <a:r>
              <a:rPr>
                <a:solidFill>
                  <a:srgbClr val="9876AA"/>
                </a:solidFill>
              </a:rPr>
              <a:t>fuel</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Car</a:t>
            </a:r>
            <a:r>
              <a:t>(String colour){</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colour </a:t>
            </a:r>
            <a:r>
              <a:t>= colour</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fuel </a:t>
            </a:r>
            <a:r>
              <a:rPr>
                <a:solidFill>
                  <a:srgbClr val="A9B7C6"/>
                </a:solidFill>
              </a:rPr>
              <a:t>= </a:t>
            </a:r>
            <a:r>
              <a:rPr>
                <a:solidFill>
                  <a:srgbClr val="6897BB"/>
                </a:solidFill>
              </a:rPr>
              <a:t>0</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void </a:t>
            </a:r>
            <a:r>
              <a:rPr>
                <a:solidFill>
                  <a:srgbClr val="FFC66E"/>
                </a:solidFill>
              </a:rPr>
              <a:t>fillFuel</a:t>
            </a:r>
            <a:r>
              <a:rPr>
                <a:solidFill>
                  <a:srgbClr val="A9B7C6"/>
                </a:solidFill>
              </a:rPr>
              <a:t>(</a:t>
            </a:r>
            <a:r>
              <a:t>int </a:t>
            </a:r>
            <a:r>
              <a:rPr>
                <a:solidFill>
                  <a:srgbClr val="A9B7C6"/>
                </a:solidFill>
              </a:rPr>
              <a:t>fuel){</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fuel </a:t>
            </a:r>
            <a:r>
              <a:t>= </a:t>
            </a:r>
            <a:r>
              <a:rPr>
                <a:solidFill>
                  <a:srgbClr val="CC7831"/>
                </a:solidFill>
              </a:rPr>
              <a:t>this</a:t>
            </a:r>
            <a:r>
              <a:t>.</a:t>
            </a:r>
            <a:r>
              <a:rPr>
                <a:solidFill>
                  <a:srgbClr val="9876AA"/>
                </a:solidFill>
              </a:rPr>
              <a:t>fuel </a:t>
            </a:r>
            <a:r>
              <a:t>+ fuel</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void </a:t>
            </a:r>
            <a:r>
              <a:rPr>
                <a:solidFill>
                  <a:srgbClr val="FFC66E"/>
                </a:solidFill>
              </a:rPr>
              <a:t>engineStart</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if</a:t>
            </a:r>
            <a:r>
              <a:t>(</a:t>
            </a:r>
            <a:r>
              <a:rPr>
                <a:solidFill>
                  <a:srgbClr val="CC7831"/>
                </a:solidFill>
              </a:rPr>
              <a:t>this</a:t>
            </a:r>
            <a:r>
              <a:t>.</a:t>
            </a:r>
            <a:r>
              <a:rPr>
                <a:solidFill>
                  <a:srgbClr val="9876AA"/>
                </a:solidFill>
              </a:rPr>
              <a:t>fuel</a:t>
            </a:r>
            <a:r>
              <a:t>&gt;</a:t>
            </a:r>
            <a:r>
              <a:rPr>
                <a:solidFill>
                  <a:srgbClr val="6897BB"/>
                </a:solidFill>
              </a:rPr>
              <a:t>0</a:t>
            </a:r>
            <a: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"Brum brum"</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 </a:t>
            </a:r>
            <a:r>
              <a:t>else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"Insufficient fuel"</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6A8759"/>
                </a:solidFill>
              </a:rPr>
              <a:t>"Car{"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"colour='" </a:t>
            </a:r>
            <a:r>
              <a:t>+ </a:t>
            </a:r>
            <a:r>
              <a:rPr>
                <a:solidFill>
                  <a:srgbClr val="9876AA"/>
                </a:solidFill>
              </a:rPr>
              <a:t>colour </a:t>
            </a:r>
            <a:r>
              <a:t>+ </a:t>
            </a:r>
            <a:r>
              <a:rPr>
                <a:solidFill>
                  <a:srgbClr val="6A8759"/>
                </a:solidFill>
              </a:rPr>
              <a:t>'</a:t>
            </a:r>
            <a:r>
              <a:rPr>
                <a:solidFill>
                  <a:srgbClr val="CC7831"/>
                </a:solidFill>
              </a:rPr>
              <a:t>\'</a:t>
            </a:r>
            <a:r>
              <a:rPr>
                <a:solidFill>
                  <a:srgbClr val="6A8759"/>
                </a:solidFill>
              </a:rPr>
              <a:t>'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isStart=" </a:t>
            </a:r>
            <a:r>
              <a:t>+ </a:t>
            </a:r>
            <a:r>
              <a:rPr>
                <a:solidFill>
                  <a:srgbClr val="9876AA"/>
                </a:solidFill>
              </a:rPr>
              <a:t>isStart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fuel=" </a:t>
            </a:r>
            <a:r>
              <a:t>+ </a:t>
            </a:r>
            <a:r>
              <a:rPr>
                <a:solidFill>
                  <a:srgbClr val="9876AA"/>
                </a:solidFill>
              </a:rPr>
              <a:t>fuel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295" name="The funny part, engine start but no fuel. It doesn’t make sense. It happens because the direct access attribute"/>
          <p:cNvSpPr txBox="1"/>
          <p:nvPr/>
        </p:nvSpPr>
        <p:spPr>
          <a:xfrm>
            <a:off x="6618223" y="6242050"/>
            <a:ext cx="4194056"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The funny part, engine start but no fuel. It doesn’t make sense. It happens because the direct access attribute</a:t>
            </a:r>
          </a:p>
        </p:txBody>
      </p:sp>
      <p:sp>
        <p:nvSpPr>
          <p:cNvPr id="296" name="Line"/>
          <p:cNvSpPr/>
          <p:nvPr/>
        </p:nvSpPr>
        <p:spPr>
          <a:xfrm flipH="1">
            <a:off x="9842500" y="3578225"/>
            <a:ext cx="693397" cy="0"/>
          </a:xfrm>
          <a:prstGeom prst="line">
            <a:avLst/>
          </a:prstGeom>
          <a:ln w="25400">
            <a:solidFill>
              <a:schemeClr val="accent5">
                <a:hueOff val="-234537"/>
                <a:satOff val="-1108"/>
                <a:lumOff val="-14796"/>
              </a:schemeClr>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97" name="Direct access"/>
          <p:cNvSpPr txBox="1"/>
          <p:nvPr/>
        </p:nvSpPr>
        <p:spPr>
          <a:xfrm>
            <a:off x="10563097" y="3355975"/>
            <a:ext cx="16385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5">
                    <a:hueOff val="-180946"/>
                    <a:satOff val="-2351"/>
                    <a:lumOff val="-8716"/>
                  </a:schemeClr>
                </a:solidFill>
              </a:defRPr>
            </a:lvl1pPr>
          </a:lstStyle>
          <a:p>
            <a:r>
              <a:t>Direct access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Basic programming with java"/>
          <p:cNvSpPr txBox="1">
            <a:spLocks noGrp="1"/>
          </p:cNvSpPr>
          <p:nvPr>
            <p:ph type="body" idx="13"/>
          </p:nvPr>
        </p:nvSpPr>
        <p:spPr>
          <a:prstGeom prst="rect">
            <a:avLst/>
          </a:prstGeom>
        </p:spPr>
        <p:txBody>
          <a:bodyPr/>
          <a:lstStyle/>
          <a:p>
            <a:r>
              <a:t>Basic programming with java</a:t>
            </a:r>
          </a:p>
        </p:txBody>
      </p:sp>
      <p:sp>
        <p:nvSpPr>
          <p:cNvPr id="170" name="Basic syntax"/>
          <p:cNvSpPr txBox="1">
            <a:spLocks noGrp="1"/>
          </p:cNvSpPr>
          <p:nvPr>
            <p:ph type="title"/>
          </p:nvPr>
        </p:nvSpPr>
        <p:spPr>
          <a:prstGeom prst="rect">
            <a:avLst/>
          </a:prstGeom>
        </p:spPr>
        <p:txBody>
          <a:bodyPr/>
          <a:lstStyle>
            <a:lvl1pPr defTabSz="467359">
              <a:spcBef>
                <a:spcPts val="2200"/>
              </a:spcBef>
              <a:defRPr sz="4800"/>
            </a:lvl1pPr>
          </a:lstStyle>
          <a:p>
            <a:r>
              <a:t>Basic syntax</a:t>
            </a:r>
          </a:p>
        </p:txBody>
      </p:sp>
      <p:sp>
        <p:nvSpPr>
          <p:cNvPr id="171" name="Nama class menggunakan PascalCase…"/>
          <p:cNvSpPr txBox="1">
            <a:spLocks noGrp="1"/>
          </p:cNvSpPr>
          <p:nvPr>
            <p:ph type="body" sz="half" idx="1"/>
          </p:nvPr>
        </p:nvSpPr>
        <p:spPr>
          <a:xfrm>
            <a:off x="406400" y="5265539"/>
            <a:ext cx="12192000" cy="3586361"/>
          </a:xfrm>
          <a:prstGeom prst="rect">
            <a:avLst/>
          </a:prstGeom>
        </p:spPr>
        <p:txBody>
          <a:bodyPr/>
          <a:lstStyle/>
          <a:p>
            <a:r>
              <a:t>Nama class menggunakan PascalCase</a:t>
            </a:r>
          </a:p>
          <a:p>
            <a:r>
              <a:t>Apa yg dimaksud dengan </a:t>
            </a:r>
            <a:r>
              <a:rPr b="1" i="1">
                <a:solidFill>
                  <a:srgbClr val="FFFFFF"/>
                </a:solidFill>
                <a:latin typeface="Avenir Next"/>
                <a:ea typeface="Avenir Next"/>
                <a:cs typeface="Avenir Next"/>
                <a:sym typeface="Avenir Next"/>
              </a:rPr>
              <a:t>main</a:t>
            </a:r>
            <a:r>
              <a:t> method</a:t>
            </a:r>
          </a:p>
          <a:p>
            <a:r>
              <a:t>Method menggunakan camelCase dan verb</a:t>
            </a:r>
          </a:p>
          <a:p>
            <a:r>
              <a:t>Nama variable menggunakan camelCase</a:t>
            </a:r>
          </a:p>
        </p:txBody>
      </p:sp>
      <p:sp>
        <p:nvSpPr>
          <p:cNvPr id="172" name="public class MyFirstJavaProgram {…"/>
          <p:cNvSpPr txBox="1"/>
          <p:nvPr/>
        </p:nvSpPr>
        <p:spPr>
          <a:xfrm>
            <a:off x="532445" y="2882900"/>
            <a:ext cx="5894710" cy="165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ts val="3200"/>
              </a:lnSpc>
              <a:spcBef>
                <a:spcPts val="0"/>
              </a:spcBef>
              <a:defRPr sz="1200">
                <a:ln w="0" cap="flat">
                  <a:solidFill>
                    <a:srgbClr val="4EC9B0"/>
                  </a:solidFill>
                  <a:prstDash val="solid"/>
                  <a:miter lim="400000"/>
                </a:ln>
                <a:solidFill>
                  <a:srgbClr val="4EC9B0"/>
                </a:solidFill>
                <a:latin typeface="Menlo"/>
                <a:ea typeface="Menlo"/>
                <a:cs typeface="Menlo"/>
                <a:sym typeface="Menlo"/>
              </a:defRPr>
            </a:pPr>
            <a:r>
              <a:rPr>
                <a:ln w="0" cap="flat">
                  <a:solidFill>
                    <a:srgbClr val="569CD6"/>
                  </a:solidFill>
                  <a:prstDash val="solid"/>
                  <a:miter lim="400000"/>
                </a:ln>
                <a:solidFill>
                  <a:srgbClr val="569CD6"/>
                </a:solidFill>
              </a:rPr>
              <a:t>public</a:t>
            </a:r>
            <a:r>
              <a:rPr>
                <a:ln w="0" cap="flat">
                  <a:solidFill>
                    <a:srgbClr val="D4D4D4"/>
                  </a:solidFill>
                  <a:prstDash val="solid"/>
                  <a:miter lim="400000"/>
                </a:ln>
                <a:solidFill>
                  <a:srgbClr val="D4D4D4"/>
                </a:solidFill>
              </a:rPr>
              <a:t> </a:t>
            </a:r>
            <a:r>
              <a:rPr>
                <a:ln w="0" cap="flat">
                  <a:solidFill>
                    <a:srgbClr val="569CD6"/>
                  </a:solidFill>
                  <a:prstDash val="solid"/>
                  <a:miter lim="400000"/>
                </a:ln>
                <a:solidFill>
                  <a:srgbClr val="569CD6"/>
                </a:solidFill>
              </a:rPr>
              <a:t>class</a:t>
            </a:r>
            <a:r>
              <a:rPr>
                <a:ln w="0" cap="flat">
                  <a:solidFill>
                    <a:srgbClr val="D4D4D4"/>
                  </a:solidFill>
                  <a:prstDash val="solid"/>
                  <a:miter lim="400000"/>
                </a:ln>
                <a:solidFill>
                  <a:srgbClr val="D4D4D4"/>
                </a:solidFill>
              </a:rPr>
              <a:t> </a:t>
            </a:r>
            <a:r>
              <a:t>MyFirstJavaProgram</a:t>
            </a:r>
            <a:r>
              <a:rPr>
                <a:ln w="0" cap="flat">
                  <a:solidFill>
                    <a:srgbClr val="D4D4D4"/>
                  </a:solidFill>
                  <a:prstDash val="solid"/>
                  <a:miter lim="400000"/>
                </a:ln>
                <a:solidFill>
                  <a:srgbClr val="D4D4D4"/>
                </a:solidFill>
              </a:rPr>
              <a:t> {</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endParaRPr>
              <a:ln w="0" cap="flat">
                <a:solidFill>
                  <a:srgbClr val="D4D4D4"/>
                </a:solidFill>
                <a:prstDash val="solid"/>
                <a:miter lim="400000"/>
              </a:ln>
              <a:solidFill>
                <a:srgbClr val="D4D4D4"/>
              </a:solidFill>
            </a:endParaRPr>
          </a:p>
          <a:p>
            <a:pPr defTabSz="457200">
              <a:lnSpc>
                <a:spcPts val="3200"/>
              </a:lnSpc>
              <a:spcBef>
                <a:spcPts val="0"/>
              </a:spcBef>
              <a:defRPr sz="1200">
                <a:ln w="0" cap="flat">
                  <a:solidFill>
                    <a:srgbClr val="569CD6"/>
                  </a:solidFill>
                  <a:prstDash val="solid"/>
                  <a:miter lim="400000"/>
                </a:ln>
                <a:solidFill>
                  <a:srgbClr val="569CD6"/>
                </a:solidFill>
                <a:latin typeface="Menlo"/>
                <a:ea typeface="Menlo"/>
                <a:cs typeface="Menlo"/>
                <a:sym typeface="Menlo"/>
              </a:defRPr>
            </a:pPr>
            <a:r>
              <a:rPr>
                <a:ln w="0" cap="flat">
                  <a:solidFill>
                    <a:srgbClr val="D4D4D4"/>
                  </a:solidFill>
                  <a:prstDash val="solid"/>
                  <a:miter lim="400000"/>
                </a:ln>
                <a:solidFill>
                  <a:srgbClr val="D4D4D4"/>
                </a:solidFill>
              </a:rPr>
              <a:t>   </a:t>
            </a:r>
            <a:r>
              <a:t>public</a:t>
            </a:r>
            <a:r>
              <a:rPr>
                <a:ln w="0" cap="flat">
                  <a:solidFill>
                    <a:srgbClr val="D4D4D4"/>
                  </a:solidFill>
                  <a:prstDash val="solid"/>
                  <a:miter lim="400000"/>
                </a:ln>
                <a:solidFill>
                  <a:srgbClr val="D4D4D4"/>
                </a:solidFill>
              </a:rPr>
              <a:t> </a:t>
            </a:r>
            <a:r>
              <a:t>static</a:t>
            </a:r>
            <a:r>
              <a:rPr>
                <a:ln w="0" cap="flat">
                  <a:solidFill>
                    <a:srgbClr val="D4D4D4"/>
                  </a:solidFill>
                  <a:prstDash val="solid"/>
                  <a:miter lim="400000"/>
                </a:ln>
                <a:solidFill>
                  <a:srgbClr val="D4D4D4"/>
                </a:solidFill>
              </a:rPr>
              <a:t> </a:t>
            </a:r>
            <a:r>
              <a:rPr>
                <a:ln w="0" cap="flat">
                  <a:solidFill>
                    <a:srgbClr val="4EC9B0"/>
                  </a:solidFill>
                  <a:prstDash val="solid"/>
                  <a:miter lim="400000"/>
                </a:ln>
                <a:solidFill>
                  <a:srgbClr val="4EC9B0"/>
                </a:solidFill>
              </a:rPr>
              <a:t>void</a:t>
            </a:r>
            <a:r>
              <a:rPr>
                <a:ln w="0" cap="flat">
                  <a:solidFill>
                    <a:srgbClr val="D4D4D4"/>
                  </a:solidFill>
                  <a:prstDash val="solid"/>
                  <a:miter lim="400000"/>
                </a:ln>
                <a:solidFill>
                  <a:srgbClr val="D4D4D4"/>
                </a:solidFill>
              </a:rPr>
              <a:t> </a:t>
            </a:r>
            <a:r>
              <a:rPr>
                <a:ln w="0" cap="flat">
                  <a:solidFill>
                    <a:srgbClr val="DCDCAA"/>
                  </a:solidFill>
                  <a:prstDash val="solid"/>
                  <a:miter lim="400000"/>
                </a:ln>
                <a:solidFill>
                  <a:srgbClr val="DCDCAA"/>
                </a:solidFill>
              </a:rPr>
              <a:t>main</a:t>
            </a:r>
            <a:r>
              <a:rPr>
                <a:ln w="0" cap="flat">
                  <a:solidFill>
                    <a:srgbClr val="D4D4D4"/>
                  </a:solidFill>
                  <a:prstDash val="solid"/>
                  <a:miter lim="400000"/>
                </a:ln>
                <a:solidFill>
                  <a:srgbClr val="D4D4D4"/>
                </a:solidFill>
              </a:rPr>
              <a:t>(</a:t>
            </a:r>
            <a:r>
              <a:rPr>
                <a:ln w="0" cap="flat">
                  <a:solidFill>
                    <a:srgbClr val="4EC9B0"/>
                  </a:solidFill>
                  <a:prstDash val="solid"/>
                  <a:miter lim="400000"/>
                </a:ln>
                <a:solidFill>
                  <a:srgbClr val="4EC9B0"/>
                </a:solidFill>
              </a:rPr>
              <a:t>String</a:t>
            </a:r>
            <a:r>
              <a:rPr>
                <a:ln w="0" cap="flat">
                  <a:solidFill>
                    <a:srgbClr val="D4D4D4"/>
                  </a:solidFill>
                  <a:prstDash val="solid"/>
                  <a:miter lim="400000"/>
                </a:ln>
                <a:solidFill>
                  <a:srgbClr val="D4D4D4"/>
                </a:solidFill>
              </a:rPr>
              <a:t> []</a:t>
            </a:r>
            <a:r>
              <a:rPr>
                <a:ln w="0" cap="flat">
                  <a:solidFill>
                    <a:srgbClr val="9CDCFE"/>
                  </a:solidFill>
                  <a:prstDash val="solid"/>
                  <a:miter lim="400000"/>
                </a:ln>
                <a:solidFill>
                  <a:srgbClr val="9CDCFE"/>
                </a:solidFill>
              </a:rPr>
              <a:t>args</a:t>
            </a:r>
            <a:r>
              <a:rPr>
                <a:ln w="0" cap="flat">
                  <a:solidFill>
                    <a:srgbClr val="D4D4D4"/>
                  </a:solidFill>
                  <a:prstDash val="solid"/>
                  <a:miter lim="400000"/>
                </a:ln>
                <a:solidFill>
                  <a:srgbClr val="D4D4D4"/>
                </a:solidFill>
              </a:rPr>
              <a:t>) {</a:t>
            </a:r>
          </a:p>
          <a:p>
            <a:pPr defTabSz="457200">
              <a:lnSpc>
                <a:spcPts val="3200"/>
              </a:lnSpc>
              <a:spcBef>
                <a:spcPts val="0"/>
              </a:spcBef>
              <a:defRPr sz="1200">
                <a:ln w="0" cap="flat">
                  <a:solidFill>
                    <a:srgbClr val="6A9955"/>
                  </a:solidFill>
                  <a:prstDash val="solid"/>
                  <a:miter lim="400000"/>
                </a:ln>
                <a:solidFill>
                  <a:srgbClr val="6A9955"/>
                </a:solidFill>
                <a:latin typeface="Menlo"/>
                <a:ea typeface="Menlo"/>
                <a:cs typeface="Menlo"/>
                <a:sym typeface="Menlo"/>
              </a:defRPr>
            </a:pPr>
            <a:r>
              <a:rPr>
                <a:ln w="0" cap="flat">
                  <a:solidFill>
                    <a:srgbClr val="D4D4D4"/>
                  </a:solidFill>
                  <a:prstDash val="solid"/>
                  <a:miter lim="400000"/>
                </a:ln>
                <a:solidFill>
                  <a:srgbClr val="D4D4D4"/>
                </a:solidFill>
              </a:rPr>
              <a:t>      </a:t>
            </a:r>
            <a:r>
              <a:rPr>
                <a:ln w="0" cap="flat">
                  <a:solidFill>
                    <a:srgbClr val="9CDCFE"/>
                  </a:solidFill>
                  <a:prstDash val="solid"/>
                  <a:miter lim="400000"/>
                </a:ln>
                <a:solidFill>
                  <a:srgbClr val="9CDCFE"/>
                </a:solidFill>
              </a:rPr>
              <a:t>System</a:t>
            </a:r>
            <a:r>
              <a:rPr>
                <a:ln w="0" cap="flat">
                  <a:solidFill>
                    <a:srgbClr val="D4D4D4"/>
                  </a:solidFill>
                  <a:prstDash val="solid"/>
                  <a:miter lim="400000"/>
                </a:ln>
                <a:solidFill>
                  <a:srgbClr val="D4D4D4"/>
                </a:solidFill>
              </a:rPr>
              <a:t>.</a:t>
            </a:r>
            <a:r>
              <a:rPr>
                <a:ln w="0" cap="flat">
                  <a:solidFill>
                    <a:srgbClr val="9CDCFE"/>
                  </a:solidFill>
                  <a:prstDash val="solid"/>
                  <a:miter lim="400000"/>
                </a:ln>
                <a:solidFill>
                  <a:srgbClr val="9CDCFE"/>
                </a:solidFill>
              </a:rPr>
              <a:t>out</a:t>
            </a:r>
            <a:r>
              <a:rPr>
                <a:ln w="0" cap="flat">
                  <a:solidFill>
                    <a:srgbClr val="D4D4D4"/>
                  </a:solidFill>
                  <a:prstDash val="solid"/>
                  <a:miter lim="400000"/>
                </a:ln>
                <a:solidFill>
                  <a:srgbClr val="D4D4D4"/>
                </a:solidFill>
              </a:rPr>
              <a:t>.</a:t>
            </a:r>
            <a:r>
              <a:rPr>
                <a:ln w="0" cap="flat">
                  <a:solidFill>
                    <a:srgbClr val="DCDCAA"/>
                  </a:solidFill>
                  <a:prstDash val="solid"/>
                  <a:miter lim="400000"/>
                </a:ln>
                <a:solidFill>
                  <a:srgbClr val="DCDCAA"/>
                </a:solidFill>
              </a:rPr>
              <a:t>println</a:t>
            </a:r>
            <a:r>
              <a:rPr>
                <a:ln w="0" cap="flat">
                  <a:solidFill>
                    <a:srgbClr val="D4D4D4"/>
                  </a:solidFill>
                  <a:prstDash val="solid"/>
                  <a:miter lim="400000"/>
                </a:ln>
                <a:solidFill>
                  <a:srgbClr val="D4D4D4"/>
                </a:solidFill>
              </a:rPr>
              <a:t>(</a:t>
            </a:r>
            <a:r>
              <a:rPr>
                <a:ln w="0" cap="flat">
                  <a:solidFill>
                    <a:srgbClr val="CE9178"/>
                  </a:solidFill>
                  <a:prstDash val="solid"/>
                  <a:miter lim="400000"/>
                </a:ln>
                <a:solidFill>
                  <a:srgbClr val="CE9178"/>
                </a:solidFill>
              </a:rPr>
              <a:t>"Hello World"</a:t>
            </a:r>
            <a:r>
              <a:rPr>
                <a:ln w="0" cap="flat">
                  <a:solidFill>
                    <a:srgbClr val="D4D4D4"/>
                  </a:solidFill>
                  <a:prstDash val="solid"/>
                  <a:miter lim="400000"/>
                </a:ln>
                <a:solidFill>
                  <a:srgbClr val="D4D4D4"/>
                </a:solidFill>
              </a:rPr>
              <a:t>); </a:t>
            </a:r>
            <a:r>
              <a:t>// prints Hello World</a:t>
            </a:r>
            <a:endParaRPr>
              <a:ln w="0" cap="flat">
                <a:solidFill>
                  <a:srgbClr val="D4D4D4"/>
                </a:solidFill>
                <a:prstDash val="solid"/>
                <a:miter lim="400000"/>
              </a:ln>
              <a:solidFill>
                <a:srgbClr val="D4D4D4"/>
              </a:solidFill>
            </a:endParaRP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   }</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a:t>
            </a:r>
          </a:p>
        </p:txBody>
      </p:sp>
      <p:sp>
        <p:nvSpPr>
          <p:cNvPr id="173" name="class CobaAja{…"/>
          <p:cNvSpPr txBox="1"/>
          <p:nvPr/>
        </p:nvSpPr>
        <p:spPr>
          <a:xfrm>
            <a:off x="6973689" y="2343149"/>
            <a:ext cx="4518422" cy="233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ts val="3200"/>
              </a:lnSpc>
              <a:spcBef>
                <a:spcPts val="0"/>
              </a:spcBef>
              <a:defRPr sz="1200">
                <a:ln w="0" cap="flat">
                  <a:solidFill>
                    <a:srgbClr val="4EC9B0"/>
                  </a:solidFill>
                  <a:prstDash val="solid"/>
                  <a:miter lim="400000"/>
                </a:ln>
                <a:solidFill>
                  <a:srgbClr val="4EC9B0"/>
                </a:solidFill>
                <a:latin typeface="Menlo"/>
                <a:ea typeface="Menlo"/>
                <a:cs typeface="Menlo"/>
                <a:sym typeface="Menlo"/>
              </a:defRPr>
            </a:pPr>
            <a:r>
              <a:rPr>
                <a:ln w="0" cap="flat">
                  <a:solidFill>
                    <a:srgbClr val="569CD6"/>
                  </a:solidFill>
                  <a:prstDash val="solid"/>
                  <a:miter lim="400000"/>
                </a:ln>
                <a:solidFill>
                  <a:srgbClr val="569CD6"/>
                </a:solidFill>
              </a:rPr>
              <a:t>class</a:t>
            </a:r>
            <a:r>
              <a:rPr>
                <a:ln w="0" cap="flat">
                  <a:solidFill>
                    <a:srgbClr val="D4D4D4"/>
                  </a:solidFill>
                  <a:prstDash val="solid"/>
                  <a:miter lim="400000"/>
                </a:ln>
                <a:solidFill>
                  <a:srgbClr val="D4D4D4"/>
                </a:solidFill>
              </a:rPr>
              <a:t> </a:t>
            </a:r>
            <a:r>
              <a:t>CobaAja</a:t>
            </a:r>
            <a:r>
              <a:rPr>
                <a:ln w="0" cap="flat">
                  <a:solidFill>
                    <a:srgbClr val="D4D4D4"/>
                  </a:solidFill>
                  <a:prstDash val="solid"/>
                  <a:miter lim="400000"/>
                </a:ln>
                <a:solidFill>
                  <a:srgbClr val="D4D4D4"/>
                </a:solidFill>
              </a:rPr>
              <a:t>{</a:t>
            </a:r>
          </a:p>
          <a:p>
            <a:pPr defTabSz="457200">
              <a:lnSpc>
                <a:spcPts val="3200"/>
              </a:lnSpc>
              <a:spcBef>
                <a:spcPts val="0"/>
              </a:spcBef>
              <a:defRPr sz="1200">
                <a:ln w="0" cap="flat">
                  <a:solidFill>
                    <a:srgbClr val="569CD6"/>
                  </a:solidFill>
                  <a:prstDash val="solid"/>
                  <a:miter lim="400000"/>
                </a:ln>
                <a:solidFill>
                  <a:srgbClr val="569CD6"/>
                </a:solidFill>
                <a:latin typeface="Menlo"/>
                <a:ea typeface="Menlo"/>
                <a:cs typeface="Menlo"/>
                <a:sym typeface="Menlo"/>
              </a:defRPr>
            </a:pPr>
            <a:r>
              <a:rPr>
                <a:ln w="0" cap="flat">
                  <a:solidFill>
                    <a:srgbClr val="D4D4D4"/>
                  </a:solidFill>
                  <a:prstDash val="solid"/>
                  <a:miter lim="400000"/>
                </a:ln>
                <a:solidFill>
                  <a:srgbClr val="D4D4D4"/>
                </a:solidFill>
              </a:rPr>
              <a:t>    </a:t>
            </a:r>
            <a:r>
              <a:t>public</a:t>
            </a:r>
            <a:r>
              <a:rPr>
                <a:ln w="0" cap="flat">
                  <a:solidFill>
                    <a:srgbClr val="D4D4D4"/>
                  </a:solidFill>
                  <a:prstDash val="solid"/>
                  <a:miter lim="400000"/>
                </a:ln>
                <a:solidFill>
                  <a:srgbClr val="D4D4D4"/>
                </a:solidFill>
              </a:rPr>
              <a:t> </a:t>
            </a:r>
            <a:r>
              <a:t>static</a:t>
            </a:r>
            <a:r>
              <a:rPr>
                <a:ln w="0" cap="flat">
                  <a:solidFill>
                    <a:srgbClr val="D4D4D4"/>
                  </a:solidFill>
                  <a:prstDash val="solid"/>
                  <a:miter lim="400000"/>
                </a:ln>
                <a:solidFill>
                  <a:srgbClr val="D4D4D4"/>
                </a:solidFill>
              </a:rPr>
              <a:t> </a:t>
            </a:r>
            <a:r>
              <a:rPr>
                <a:ln w="0" cap="flat">
                  <a:solidFill>
                    <a:srgbClr val="4EC9B0"/>
                  </a:solidFill>
                  <a:prstDash val="solid"/>
                  <a:miter lim="400000"/>
                </a:ln>
                <a:solidFill>
                  <a:srgbClr val="4EC9B0"/>
                </a:solidFill>
              </a:rPr>
              <a:t>void</a:t>
            </a:r>
            <a:r>
              <a:rPr>
                <a:ln w="0" cap="flat">
                  <a:solidFill>
                    <a:srgbClr val="D4D4D4"/>
                  </a:solidFill>
                  <a:prstDash val="solid"/>
                  <a:miter lim="400000"/>
                </a:ln>
                <a:solidFill>
                  <a:srgbClr val="D4D4D4"/>
                </a:solidFill>
              </a:rPr>
              <a:t> </a:t>
            </a:r>
            <a:r>
              <a:rPr>
                <a:ln w="0" cap="flat">
                  <a:solidFill>
                    <a:srgbClr val="DCDCAA"/>
                  </a:solidFill>
                  <a:prstDash val="solid"/>
                  <a:miter lim="400000"/>
                </a:ln>
                <a:solidFill>
                  <a:srgbClr val="DCDCAA"/>
                </a:solidFill>
              </a:rPr>
              <a:t>main</a:t>
            </a:r>
            <a:r>
              <a:rPr>
                <a:ln w="0" cap="flat">
                  <a:solidFill>
                    <a:srgbClr val="D4D4D4"/>
                  </a:solidFill>
                  <a:prstDash val="solid"/>
                  <a:miter lim="400000"/>
                </a:ln>
                <a:solidFill>
                  <a:srgbClr val="D4D4D4"/>
                </a:solidFill>
              </a:rPr>
              <a:t>(</a:t>
            </a:r>
            <a:r>
              <a:rPr>
                <a:ln w="0" cap="flat">
                  <a:solidFill>
                    <a:srgbClr val="4EC9B0"/>
                  </a:solidFill>
                  <a:prstDash val="solid"/>
                  <a:miter lim="400000"/>
                </a:ln>
                <a:solidFill>
                  <a:srgbClr val="4EC9B0"/>
                </a:solidFill>
              </a:rPr>
              <a:t>String</a:t>
            </a:r>
            <a:r>
              <a:rPr>
                <a:ln w="0" cap="flat">
                  <a:solidFill>
                    <a:srgbClr val="D4D4D4"/>
                  </a:solidFill>
                  <a:prstDash val="solid"/>
                  <a:miter lim="400000"/>
                </a:ln>
                <a:solidFill>
                  <a:srgbClr val="D4D4D4"/>
                </a:solidFill>
              </a:rPr>
              <a:t>[] </a:t>
            </a:r>
            <a:r>
              <a:rPr>
                <a:ln w="0" cap="flat">
                  <a:solidFill>
                    <a:srgbClr val="9CDCFE"/>
                  </a:solidFill>
                  <a:prstDash val="solid"/>
                  <a:miter lim="400000"/>
                </a:ln>
                <a:solidFill>
                  <a:srgbClr val="9CDCFE"/>
                </a:solidFill>
              </a:rPr>
              <a:t>args</a:t>
            </a:r>
            <a:r>
              <a:rPr>
                <a:ln w="0" cap="flat">
                  <a:solidFill>
                    <a:srgbClr val="D4D4D4"/>
                  </a:solidFill>
                  <a:prstDash val="solid"/>
                  <a:miter lim="400000"/>
                </a:ln>
                <a:solidFill>
                  <a:srgbClr val="D4D4D4"/>
                </a:solidFill>
              </a:rPr>
              <a:t>){</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        </a:t>
            </a:r>
            <a:r>
              <a:rPr>
                <a:ln w="0" cap="flat">
                  <a:solidFill>
                    <a:srgbClr val="4EC9B0"/>
                  </a:solidFill>
                  <a:prstDash val="solid"/>
                  <a:miter lim="400000"/>
                </a:ln>
                <a:solidFill>
                  <a:srgbClr val="4EC9B0"/>
                </a:solidFill>
              </a:rPr>
              <a:t>String</a:t>
            </a:r>
            <a:r>
              <a:t> </a:t>
            </a:r>
            <a:r>
              <a:rPr>
                <a:ln w="0" cap="flat">
                  <a:solidFill>
                    <a:srgbClr val="9CDCFE"/>
                  </a:solidFill>
                  <a:prstDash val="solid"/>
                  <a:miter lim="400000"/>
                </a:ln>
                <a:solidFill>
                  <a:srgbClr val="9CDCFE"/>
                </a:solidFill>
              </a:rPr>
              <a:t>nama</a:t>
            </a:r>
            <a:r>
              <a:t> = </a:t>
            </a:r>
            <a:r>
              <a:rPr>
                <a:ln w="0" cap="flat">
                  <a:solidFill>
                    <a:srgbClr val="CE9178"/>
                  </a:solidFill>
                  <a:prstDash val="solid"/>
                  <a:miter lim="400000"/>
                </a:ln>
                <a:solidFill>
                  <a:srgbClr val="CE9178"/>
                </a:solidFill>
              </a:rPr>
              <a:t>"Angga"</a:t>
            </a:r>
            <a:r>
              <a:t>;</a:t>
            </a:r>
          </a:p>
          <a:p>
            <a:pPr defTabSz="457200">
              <a:lnSpc>
                <a:spcPts val="3200"/>
              </a:lnSpc>
              <a:spcBef>
                <a:spcPts val="0"/>
              </a:spcBef>
              <a:defRPr sz="1200">
                <a:ln w="0" cap="flat">
                  <a:solidFill>
                    <a:srgbClr val="CE9178"/>
                  </a:solidFill>
                  <a:prstDash val="solid"/>
                  <a:miter lim="400000"/>
                </a:ln>
                <a:solidFill>
                  <a:srgbClr val="CE9178"/>
                </a:solidFill>
                <a:latin typeface="Menlo"/>
                <a:ea typeface="Menlo"/>
                <a:cs typeface="Menlo"/>
                <a:sym typeface="Menlo"/>
              </a:defRPr>
            </a:pPr>
            <a:r>
              <a:rPr>
                <a:ln w="0" cap="flat">
                  <a:solidFill>
                    <a:srgbClr val="D4D4D4"/>
                  </a:solidFill>
                  <a:prstDash val="solid"/>
                  <a:miter lim="400000"/>
                </a:ln>
                <a:solidFill>
                  <a:srgbClr val="D4D4D4"/>
                </a:solidFill>
              </a:rPr>
              <a:t>        </a:t>
            </a:r>
            <a:r>
              <a:rPr>
                <a:ln w="0" cap="flat">
                  <a:solidFill>
                    <a:srgbClr val="4EC9B0"/>
                  </a:solidFill>
                  <a:prstDash val="solid"/>
                  <a:miter lim="400000"/>
                </a:ln>
                <a:solidFill>
                  <a:srgbClr val="4EC9B0"/>
                </a:solidFill>
              </a:rPr>
              <a:t>String</a:t>
            </a:r>
            <a:r>
              <a:rPr>
                <a:ln w="0" cap="flat">
                  <a:solidFill>
                    <a:srgbClr val="D4D4D4"/>
                  </a:solidFill>
                  <a:prstDash val="solid"/>
                  <a:miter lim="400000"/>
                </a:ln>
                <a:solidFill>
                  <a:srgbClr val="D4D4D4"/>
                </a:solidFill>
              </a:rPr>
              <a:t> </a:t>
            </a:r>
            <a:r>
              <a:rPr>
                <a:ln w="0" cap="flat">
                  <a:solidFill>
                    <a:srgbClr val="9CDCFE"/>
                  </a:solidFill>
                  <a:prstDash val="solid"/>
                  <a:miter lim="400000"/>
                </a:ln>
                <a:solidFill>
                  <a:srgbClr val="9CDCFE"/>
                </a:solidFill>
              </a:rPr>
              <a:t>nomorTlp</a:t>
            </a:r>
            <a:r>
              <a:rPr>
                <a:ln w="0" cap="flat">
                  <a:solidFill>
                    <a:srgbClr val="D4D4D4"/>
                  </a:solidFill>
                  <a:prstDash val="solid"/>
                  <a:miter lim="400000"/>
                </a:ln>
                <a:solidFill>
                  <a:srgbClr val="D4D4D4"/>
                </a:solidFill>
              </a:rPr>
              <a:t>=</a:t>
            </a:r>
            <a:r>
              <a:t>"08170998245"</a:t>
            </a:r>
            <a:r>
              <a:rPr>
                <a:ln w="0" cap="flat">
                  <a:solidFill>
                    <a:srgbClr val="D4D4D4"/>
                  </a:solidFill>
                  <a:prstDash val="solid"/>
                  <a:miter lim="400000"/>
                </a:ln>
                <a:solidFill>
                  <a:srgbClr val="D4D4D4"/>
                </a:solidFill>
              </a:rPr>
              <a:t>;</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        </a:t>
            </a:r>
            <a:r>
              <a:rPr>
                <a:ln w="0" cap="flat">
                  <a:solidFill>
                    <a:srgbClr val="9CDCFE"/>
                  </a:solidFill>
                  <a:prstDash val="solid"/>
                  <a:miter lim="400000"/>
                </a:ln>
                <a:solidFill>
                  <a:srgbClr val="9CDCFE"/>
                </a:solidFill>
              </a:rPr>
              <a:t>System</a:t>
            </a:r>
            <a:r>
              <a:t>.</a:t>
            </a:r>
            <a:r>
              <a:rPr>
                <a:ln w="0" cap="flat">
                  <a:solidFill>
                    <a:srgbClr val="9CDCFE"/>
                  </a:solidFill>
                  <a:prstDash val="solid"/>
                  <a:miter lim="400000"/>
                </a:ln>
                <a:solidFill>
                  <a:srgbClr val="9CDCFE"/>
                </a:solidFill>
              </a:rPr>
              <a:t>out</a:t>
            </a:r>
            <a:r>
              <a:t>.</a:t>
            </a:r>
            <a:r>
              <a:rPr>
                <a:ln w="0" cap="flat">
                  <a:solidFill>
                    <a:srgbClr val="DCDCAA"/>
                  </a:solidFill>
                  <a:prstDash val="solid"/>
                  <a:miter lim="400000"/>
                </a:ln>
                <a:solidFill>
                  <a:srgbClr val="DCDCAA"/>
                </a:solidFill>
              </a:rPr>
              <a:t>println</a:t>
            </a:r>
            <a:r>
              <a:t>(nama);</a:t>
            </a:r>
          </a:p>
          <a:p>
            <a:pPr defTabSz="457200">
              <a:lnSpc>
                <a:spcPts val="3200"/>
              </a:lnSpc>
              <a:spcBef>
                <a:spcPts val="0"/>
              </a:spcBef>
              <a:defRPr sz="1200">
                <a:ln w="0" cap="flat">
                  <a:solidFill>
                    <a:srgbClr val="CE9178"/>
                  </a:solidFill>
                  <a:prstDash val="solid"/>
                  <a:miter lim="400000"/>
                </a:ln>
                <a:solidFill>
                  <a:srgbClr val="CE9178"/>
                </a:solidFill>
                <a:latin typeface="Menlo"/>
                <a:ea typeface="Menlo"/>
                <a:cs typeface="Menlo"/>
                <a:sym typeface="Menlo"/>
              </a:defRPr>
            </a:pPr>
            <a:r>
              <a:rPr>
                <a:ln w="0" cap="flat">
                  <a:solidFill>
                    <a:srgbClr val="D4D4D4"/>
                  </a:solidFill>
                  <a:prstDash val="solid"/>
                  <a:miter lim="400000"/>
                </a:ln>
                <a:solidFill>
                  <a:srgbClr val="D4D4D4"/>
                </a:solidFill>
              </a:rPr>
              <a:t>        </a:t>
            </a:r>
            <a:r>
              <a:rPr>
                <a:ln w="0" cap="flat">
                  <a:solidFill>
                    <a:srgbClr val="9CDCFE"/>
                  </a:solidFill>
                  <a:prstDash val="solid"/>
                  <a:miter lim="400000"/>
                </a:ln>
                <a:solidFill>
                  <a:srgbClr val="9CDCFE"/>
                </a:solidFill>
              </a:rPr>
              <a:t>System</a:t>
            </a:r>
            <a:r>
              <a:rPr>
                <a:ln w="0" cap="flat">
                  <a:solidFill>
                    <a:srgbClr val="D4D4D4"/>
                  </a:solidFill>
                  <a:prstDash val="solid"/>
                  <a:miter lim="400000"/>
                </a:ln>
                <a:solidFill>
                  <a:srgbClr val="D4D4D4"/>
                </a:solidFill>
              </a:rPr>
              <a:t>.</a:t>
            </a:r>
            <a:r>
              <a:rPr>
                <a:ln w="0" cap="flat">
                  <a:solidFill>
                    <a:srgbClr val="9CDCFE"/>
                  </a:solidFill>
                  <a:prstDash val="solid"/>
                  <a:miter lim="400000"/>
                </a:ln>
                <a:solidFill>
                  <a:srgbClr val="9CDCFE"/>
                </a:solidFill>
              </a:rPr>
              <a:t>out</a:t>
            </a:r>
            <a:r>
              <a:rPr>
                <a:ln w="0" cap="flat">
                  <a:solidFill>
                    <a:srgbClr val="D4D4D4"/>
                  </a:solidFill>
                  <a:prstDash val="solid"/>
                  <a:miter lim="400000"/>
                </a:ln>
                <a:solidFill>
                  <a:srgbClr val="D4D4D4"/>
                </a:solidFill>
              </a:rPr>
              <a:t>.</a:t>
            </a:r>
            <a:r>
              <a:rPr>
                <a:ln w="0" cap="flat">
                  <a:solidFill>
                    <a:srgbClr val="DCDCAA"/>
                  </a:solidFill>
                  <a:prstDash val="solid"/>
                  <a:miter lim="400000"/>
                </a:ln>
                <a:solidFill>
                  <a:srgbClr val="DCDCAA"/>
                </a:solidFill>
              </a:rPr>
              <a:t>println</a:t>
            </a:r>
            <a:r>
              <a:rPr>
                <a:ln w="0" cap="flat">
                  <a:solidFill>
                    <a:srgbClr val="D4D4D4"/>
                  </a:solidFill>
                  <a:prstDash val="solid"/>
                  <a:miter lim="400000"/>
                </a:ln>
                <a:solidFill>
                  <a:srgbClr val="D4D4D4"/>
                </a:solidFill>
              </a:rPr>
              <a:t>(</a:t>
            </a:r>
            <a:r>
              <a:t>"Nama Saya :"</a:t>
            </a:r>
            <a:r>
              <a:rPr>
                <a:ln w="0" cap="flat">
                  <a:solidFill>
                    <a:srgbClr val="D4D4D4"/>
                  </a:solidFill>
                  <a:prstDash val="solid"/>
                  <a:miter lim="400000"/>
                </a:ln>
                <a:solidFill>
                  <a:srgbClr val="D4D4D4"/>
                </a:solidFill>
              </a:rPr>
              <a:t>+nama);</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        </a:t>
            </a:r>
            <a:r>
              <a:rPr>
                <a:ln w="0" cap="flat">
                  <a:solidFill>
                    <a:srgbClr val="9CDCFE"/>
                  </a:solidFill>
                  <a:prstDash val="solid"/>
                  <a:miter lim="400000"/>
                </a:ln>
                <a:solidFill>
                  <a:srgbClr val="9CDCFE"/>
                </a:solidFill>
              </a:rPr>
              <a:t>System</a:t>
            </a:r>
            <a:r>
              <a:t>.</a:t>
            </a:r>
            <a:r>
              <a:rPr>
                <a:ln w="0" cap="flat">
                  <a:solidFill>
                    <a:srgbClr val="9CDCFE"/>
                  </a:solidFill>
                  <a:prstDash val="solid"/>
                  <a:miter lim="400000"/>
                </a:ln>
                <a:solidFill>
                  <a:srgbClr val="9CDCFE"/>
                </a:solidFill>
              </a:rPr>
              <a:t>out</a:t>
            </a:r>
            <a:r>
              <a:t>.</a:t>
            </a:r>
            <a:r>
              <a:rPr>
                <a:ln w="0" cap="flat">
                  <a:solidFill>
                    <a:srgbClr val="DCDCAA"/>
                  </a:solidFill>
                  <a:prstDash val="solid"/>
                  <a:miter lim="400000"/>
                </a:ln>
                <a:solidFill>
                  <a:srgbClr val="DCDCAA"/>
                </a:solidFill>
              </a:rPr>
              <a:t>println</a:t>
            </a:r>
            <a:r>
              <a:t>(nomorTlp);</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    }</a:t>
            </a:r>
          </a:p>
          <a:p>
            <a:pPr defTabSz="457200">
              <a:lnSpc>
                <a:spcPts val="3200"/>
              </a:lnSpc>
              <a:spcBef>
                <a:spcPts val="0"/>
              </a:spcBef>
              <a:defRPr sz="1200">
                <a:ln w="0" cap="flat">
                  <a:solidFill>
                    <a:srgbClr val="D4D4D4"/>
                  </a:solidFill>
                  <a:prstDash val="solid"/>
                  <a:miter lim="400000"/>
                </a:ln>
                <a:solidFill>
                  <a:srgbClr val="D4D4D4"/>
                </a:solidFill>
                <a:latin typeface="Menlo"/>
                <a:ea typeface="Menlo"/>
                <a:cs typeface="Menlo"/>
                <a:sym typeface="Menlo"/>
              </a:defRPr>
            </a:pPr>
            <a:r>
              <a: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
          <p:cNvSpPr txBox="1">
            <a:spLocks noGrp="1"/>
          </p:cNvSpPr>
          <p:nvPr>
            <p:ph type="body" idx="13"/>
          </p:nvPr>
        </p:nvSpPr>
        <p:spPr>
          <a:prstGeom prst="rect">
            <a:avLst/>
          </a:prstGeom>
        </p:spPr>
        <p:txBody>
          <a:bodyPr/>
          <a:lstStyle/>
          <a:p>
            <a:r>
              <a:t>Text</a:t>
            </a:r>
          </a:p>
        </p:txBody>
      </p:sp>
      <p:sp>
        <p:nvSpPr>
          <p:cNvPr id="300" name="Encapsulation"/>
          <p:cNvSpPr txBox="1">
            <a:spLocks noGrp="1"/>
          </p:cNvSpPr>
          <p:nvPr>
            <p:ph type="title"/>
          </p:nvPr>
        </p:nvSpPr>
        <p:spPr>
          <a:prstGeom prst="rect">
            <a:avLst/>
          </a:prstGeom>
        </p:spPr>
        <p:txBody>
          <a:bodyPr/>
          <a:lstStyle>
            <a:lvl1pPr defTabSz="467359">
              <a:spcBef>
                <a:spcPts val="2200"/>
              </a:spcBef>
              <a:defRPr sz="4800"/>
            </a:lvl1pPr>
          </a:lstStyle>
          <a:p>
            <a:r>
              <a:t>Encapsulation</a:t>
            </a:r>
          </a:p>
        </p:txBody>
      </p:sp>
      <p:pic>
        <p:nvPicPr>
          <p:cNvPr id="301" name="Image" descr="Image"/>
          <p:cNvPicPr>
            <a:picLocks noChangeAspect="1"/>
          </p:cNvPicPr>
          <p:nvPr/>
        </p:nvPicPr>
        <p:blipFill>
          <a:blip r:embed="rId2">
            <a:extLst/>
          </a:blip>
          <a:stretch>
            <a:fillRect/>
          </a:stretch>
        </p:blipFill>
        <p:spPr>
          <a:xfrm>
            <a:off x="3911600" y="2791177"/>
            <a:ext cx="4625824" cy="417500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
          <p:cNvSpPr txBox="1">
            <a:spLocks noGrp="1"/>
          </p:cNvSpPr>
          <p:nvPr>
            <p:ph type="body" idx="13"/>
          </p:nvPr>
        </p:nvSpPr>
        <p:spPr>
          <a:prstGeom prst="rect">
            <a:avLst/>
          </a:prstGeom>
        </p:spPr>
        <p:txBody>
          <a:bodyPr/>
          <a:lstStyle/>
          <a:p>
            <a:r>
              <a:t>Text</a:t>
            </a:r>
          </a:p>
        </p:txBody>
      </p:sp>
      <p:sp>
        <p:nvSpPr>
          <p:cNvPr id="304" name="OOP"/>
          <p:cNvSpPr txBox="1">
            <a:spLocks noGrp="1"/>
          </p:cNvSpPr>
          <p:nvPr>
            <p:ph type="title"/>
          </p:nvPr>
        </p:nvSpPr>
        <p:spPr>
          <a:prstGeom prst="rect">
            <a:avLst/>
          </a:prstGeom>
        </p:spPr>
        <p:txBody>
          <a:bodyPr/>
          <a:lstStyle>
            <a:lvl1pPr defTabSz="467359">
              <a:spcBef>
                <a:spcPts val="2200"/>
              </a:spcBef>
              <a:defRPr sz="4800"/>
            </a:lvl1pPr>
          </a:lstStyle>
          <a:p>
            <a:r>
              <a:t>OOP</a:t>
            </a:r>
          </a:p>
        </p:txBody>
      </p:sp>
      <p:sp>
        <p:nvSpPr>
          <p:cNvPr id="305" name="Rounded Rectangle"/>
          <p:cNvSpPr/>
          <p:nvPr/>
        </p:nvSpPr>
        <p:spPr>
          <a:xfrm>
            <a:off x="2286000" y="4241800"/>
            <a:ext cx="1817440" cy="1270000"/>
          </a:xfrm>
          <a:prstGeom prst="roundRect">
            <a:avLst>
              <a:gd name="adj" fmla="val 15000"/>
            </a:avLst>
          </a:prstGeom>
          <a:solidFill>
            <a:schemeClr val="accent4"/>
          </a:solidFill>
          <a:ln w="12700">
            <a:miter lim="400000"/>
          </a:ln>
        </p:spPr>
        <p:txBody>
          <a:bodyPr lIns="50800" tIns="50800" rIns="50800" bIns="50800" anchor="ctr"/>
          <a:lstStyle/>
          <a:p>
            <a:pPr algn="ctr">
              <a:lnSpc>
                <a:spcPct val="80000"/>
              </a:lnSpc>
              <a:spcBef>
                <a:spcPts val="0"/>
              </a:spcBef>
              <a:defRPr sz="2800" cap="all">
                <a:solidFill>
                  <a:srgbClr val="232323"/>
                </a:solidFill>
                <a:latin typeface="+mn-lt"/>
                <a:ea typeface="+mn-ea"/>
                <a:cs typeface="+mn-cs"/>
                <a:sym typeface="DIN Condensed"/>
              </a:defRPr>
            </a:pPr>
            <a:endParaRPr/>
          </a:p>
        </p:txBody>
      </p:sp>
      <p:sp>
        <p:nvSpPr>
          <p:cNvPr id="306" name="Rounded Rectangle"/>
          <p:cNvSpPr/>
          <p:nvPr/>
        </p:nvSpPr>
        <p:spPr>
          <a:xfrm>
            <a:off x="4559300" y="4241800"/>
            <a:ext cx="1976005" cy="1270000"/>
          </a:xfrm>
          <a:prstGeom prst="roundRect">
            <a:avLst>
              <a:gd name="adj" fmla="val 15000"/>
            </a:avLst>
          </a:prstGeom>
          <a:solidFill>
            <a:schemeClr val="accent3"/>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7" name="Rounded Rectangle"/>
          <p:cNvSpPr/>
          <p:nvPr/>
        </p:nvSpPr>
        <p:spPr>
          <a:xfrm>
            <a:off x="7023458" y="4241800"/>
            <a:ext cx="1946611" cy="1270000"/>
          </a:xfrm>
          <a:prstGeom prst="roundRect">
            <a:avLst>
              <a:gd name="adj" fmla="val 15000"/>
            </a:avLst>
          </a:prstGeom>
          <a:solidFill>
            <a:schemeClr val="accent5"/>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8" name="Encapsulation"/>
          <p:cNvSpPr txBox="1"/>
          <p:nvPr/>
        </p:nvSpPr>
        <p:spPr>
          <a:xfrm>
            <a:off x="2318292" y="4654550"/>
            <a:ext cx="17528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Encapsulation</a:t>
            </a:r>
          </a:p>
        </p:txBody>
      </p:sp>
      <p:sp>
        <p:nvSpPr>
          <p:cNvPr id="309" name="Polymorphism"/>
          <p:cNvSpPr txBox="1"/>
          <p:nvPr/>
        </p:nvSpPr>
        <p:spPr>
          <a:xfrm>
            <a:off x="4623885" y="4654550"/>
            <a:ext cx="184683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Polymorphism </a:t>
            </a:r>
          </a:p>
        </p:txBody>
      </p:sp>
      <p:sp>
        <p:nvSpPr>
          <p:cNvPr id="310" name="Inheritance"/>
          <p:cNvSpPr txBox="1"/>
          <p:nvPr/>
        </p:nvSpPr>
        <p:spPr>
          <a:xfrm>
            <a:off x="7253685" y="4654550"/>
            <a:ext cx="14861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Inheritance </a:t>
            </a:r>
          </a:p>
        </p:txBody>
      </p:sp>
      <p:sp>
        <p:nvSpPr>
          <p:cNvPr id="311" name="Rounded Rectangle"/>
          <p:cNvSpPr/>
          <p:nvPr/>
        </p:nvSpPr>
        <p:spPr>
          <a:xfrm>
            <a:off x="4912302" y="2195336"/>
            <a:ext cx="1486155" cy="1270001"/>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12" name="OOP"/>
          <p:cNvSpPr txBox="1"/>
          <p:nvPr/>
        </p:nvSpPr>
        <p:spPr>
          <a:xfrm>
            <a:off x="5307018" y="2608086"/>
            <a:ext cx="69672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OOP</a:t>
            </a:r>
          </a:p>
        </p:txBody>
      </p:sp>
      <p:sp>
        <p:nvSpPr>
          <p:cNvPr id="313" name="Line"/>
          <p:cNvSpPr/>
          <p:nvPr/>
        </p:nvSpPr>
        <p:spPr>
          <a:xfrm>
            <a:off x="5655379" y="3491618"/>
            <a:ext cx="1"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14" name="Line"/>
          <p:cNvSpPr/>
          <p:nvPr/>
        </p:nvSpPr>
        <p:spPr>
          <a:xfrm flipH="1">
            <a:off x="3318579" y="2926042"/>
            <a:ext cx="1479026" cy="107357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15" name="Line"/>
          <p:cNvSpPr/>
          <p:nvPr/>
        </p:nvSpPr>
        <p:spPr>
          <a:xfrm>
            <a:off x="6631047" y="2874670"/>
            <a:ext cx="1272233" cy="117574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16" name="Approved"/>
          <p:cNvSpPr/>
          <p:nvPr/>
        </p:nvSpPr>
        <p:spPr>
          <a:xfrm>
            <a:off x="7361763" y="5703792"/>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
          <p:cNvSpPr txBox="1">
            <a:spLocks noGrp="1"/>
          </p:cNvSpPr>
          <p:nvPr>
            <p:ph type="body" idx="13"/>
          </p:nvPr>
        </p:nvSpPr>
        <p:spPr>
          <a:prstGeom prst="rect">
            <a:avLst/>
          </a:prstGeom>
        </p:spPr>
        <p:txBody>
          <a:bodyPr/>
          <a:lstStyle/>
          <a:p>
            <a:r>
              <a:t>Text</a:t>
            </a:r>
          </a:p>
        </p:txBody>
      </p:sp>
      <p:sp>
        <p:nvSpPr>
          <p:cNvPr id="319" name="Inheritance"/>
          <p:cNvSpPr txBox="1">
            <a:spLocks noGrp="1"/>
          </p:cNvSpPr>
          <p:nvPr>
            <p:ph type="title"/>
          </p:nvPr>
        </p:nvSpPr>
        <p:spPr>
          <a:prstGeom prst="rect">
            <a:avLst/>
          </a:prstGeom>
        </p:spPr>
        <p:txBody>
          <a:bodyPr/>
          <a:lstStyle>
            <a:lvl1pPr defTabSz="467359">
              <a:spcBef>
                <a:spcPts val="2200"/>
              </a:spcBef>
              <a:defRPr sz="4800"/>
            </a:lvl1pPr>
          </a:lstStyle>
          <a:p>
            <a:r>
              <a:t>Inheritance</a:t>
            </a:r>
          </a:p>
        </p:txBody>
      </p:sp>
      <p:sp>
        <p:nvSpPr>
          <p:cNvPr id="320" name="public class Rectangle {…"/>
          <p:cNvSpPr txBox="1"/>
          <p:nvPr/>
        </p:nvSpPr>
        <p:spPr>
          <a:xfrm>
            <a:off x="960445" y="2791177"/>
            <a:ext cx="4793680" cy="543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Rectangle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protected </a:t>
            </a:r>
            <a:r>
              <a:rPr>
                <a:solidFill>
                  <a:srgbClr val="A9B7C6"/>
                </a:solidFill>
              </a:rPr>
              <a:t>Double </a:t>
            </a:r>
            <a:r>
              <a:rPr>
                <a:solidFill>
                  <a:srgbClr val="9876AA"/>
                </a:solidFill>
              </a:rPr>
              <a:t>length</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Double </a:t>
            </a:r>
            <a:r>
              <a:rPr>
                <a:solidFill>
                  <a:srgbClr val="9876AA"/>
                </a:solidFill>
              </a:rPr>
              <a:t>width</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Rectangle</a:t>
            </a:r>
            <a:r>
              <a:t>(Double length</a:t>
            </a:r>
            <a:r>
              <a:rPr>
                <a:solidFill>
                  <a:srgbClr val="CC7831"/>
                </a:solidFill>
              </a:rPr>
              <a:t>, </a:t>
            </a:r>
            <a:r>
              <a:t>Double width){</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length </a:t>
            </a:r>
            <a:r>
              <a:t>= length</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width </a:t>
            </a:r>
            <a:r>
              <a:rPr>
                <a:solidFill>
                  <a:srgbClr val="A9B7C6"/>
                </a:solidFill>
              </a:rPr>
              <a:t>= width</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FFC66E"/>
                </a:solidFill>
                <a:latin typeface="Menlo"/>
                <a:ea typeface="Menlo"/>
                <a:cs typeface="Menlo"/>
                <a:sym typeface="Menlo"/>
              </a:defRPr>
            </a:pPr>
            <a:r>
              <a:rPr>
                <a:solidFill>
                  <a:srgbClr val="A9B7C6"/>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9876AA"/>
                </a:solidFill>
              </a:rPr>
              <a:t>length</a:t>
            </a:r>
            <a:r>
              <a:t>*</a:t>
            </a:r>
            <a:r>
              <a:rPr>
                <a:solidFill>
                  <a:srgbClr val="9876AA"/>
                </a:solidFill>
              </a:rPr>
              <a:t>width</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Double </a:t>
            </a:r>
            <a:r>
              <a:rPr>
                <a:solidFill>
                  <a:srgbClr val="FFC66E"/>
                </a:solidFill>
              </a:rPr>
              <a:t>getRound</a:t>
            </a:r>
            <a: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6897BB"/>
                </a:solidFill>
              </a:rPr>
              <a:t>2</a:t>
            </a:r>
            <a:r>
              <a:t>*(</a:t>
            </a:r>
            <a:r>
              <a:rPr>
                <a:solidFill>
                  <a:srgbClr val="9876AA"/>
                </a:solidFill>
              </a:rPr>
              <a:t>length</a:t>
            </a:r>
            <a:r>
              <a:t>+</a:t>
            </a:r>
            <a:r>
              <a:rPr>
                <a:solidFill>
                  <a:srgbClr val="9876AA"/>
                </a:solidFill>
              </a:rPr>
              <a:t>width</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"Rectangle{"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"length=" </a:t>
            </a:r>
            <a:r>
              <a:t>+ </a:t>
            </a:r>
            <a:r>
              <a:rPr>
                <a:solidFill>
                  <a:srgbClr val="9876AA"/>
                </a:solidFill>
              </a:rPr>
              <a:t>length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width=" </a:t>
            </a:r>
            <a:r>
              <a:t>+ </a:t>
            </a:r>
            <a:r>
              <a:rPr>
                <a:solidFill>
                  <a:srgbClr val="9876AA"/>
                </a:solidFill>
              </a:rPr>
              <a:t>width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a:t>
            </a:r>
            <a:r>
              <a:t>+ getRound() +</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a:t>
            </a:r>
            <a:r>
              <a:t>+ getSurface() +</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321" name="public class Block extends Rectangle {…"/>
          <p:cNvSpPr txBox="1"/>
          <p:nvPr/>
        </p:nvSpPr>
        <p:spPr>
          <a:xfrm>
            <a:off x="6554780" y="2670705"/>
            <a:ext cx="5711206" cy="543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Block </a:t>
            </a:r>
            <a:r>
              <a:t>extends </a:t>
            </a:r>
            <a:r>
              <a:rPr>
                <a:solidFill>
                  <a:srgbClr val="A9B7C6"/>
                </a:solidFill>
              </a:rPr>
              <a:t>Rectangle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Double </a:t>
            </a:r>
            <a:r>
              <a:rPr>
                <a:solidFill>
                  <a:srgbClr val="9876AA"/>
                </a:solidFill>
              </a:rPr>
              <a:t>height</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CC7831"/>
                </a:solidFill>
                <a:latin typeface="Menlo"/>
                <a:ea typeface="Menlo"/>
                <a:cs typeface="Menlo"/>
                <a:sym typeface="Menlo"/>
              </a:defRPr>
            </a:pPr>
            <a:r>
              <a:t>   public </a:t>
            </a:r>
            <a:r>
              <a:rPr>
                <a:solidFill>
                  <a:srgbClr val="A9B7C6"/>
                </a:solidFill>
              </a:rPr>
              <a:t>Double </a:t>
            </a:r>
            <a:r>
              <a:rPr>
                <a:solidFill>
                  <a:srgbClr val="FFC66E"/>
                </a:solidFill>
              </a:rPr>
              <a:t>getVolume</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return this</a:t>
            </a:r>
            <a:r>
              <a:rPr>
                <a:solidFill>
                  <a:srgbClr val="A9B7C6"/>
                </a:solidFill>
              </a:rPr>
              <a:t>.</a:t>
            </a:r>
            <a:r>
              <a:rPr>
                <a:solidFill>
                  <a:srgbClr val="9876AA"/>
                </a:solidFill>
              </a:rPr>
              <a:t>length</a:t>
            </a:r>
            <a:r>
              <a:rPr>
                <a:solidFill>
                  <a:srgbClr val="A9B7C6"/>
                </a:solidFill>
              </a:rPr>
              <a:t>*</a:t>
            </a:r>
            <a:r>
              <a:t>this</a:t>
            </a:r>
            <a:r>
              <a:rPr>
                <a:solidFill>
                  <a:srgbClr val="A9B7C6"/>
                </a:solidFill>
              </a:rPr>
              <a:t>.</a:t>
            </a:r>
            <a:r>
              <a:rPr>
                <a:solidFill>
                  <a:srgbClr val="9876AA"/>
                </a:solidFill>
              </a:rPr>
              <a:t>width</a:t>
            </a:r>
            <a:r>
              <a:rPr>
                <a:solidFill>
                  <a:srgbClr val="A9B7C6"/>
                </a:solidFill>
              </a:rPr>
              <a:t>*</a:t>
            </a:r>
            <a:r>
              <a:t>this</a:t>
            </a:r>
            <a:r>
              <a:rPr>
                <a:solidFill>
                  <a:srgbClr val="A9B7C6"/>
                </a:solidFill>
              </a:rPr>
              <a:t>.</a:t>
            </a:r>
            <a:r>
              <a:rPr>
                <a:solidFill>
                  <a:srgbClr val="9876AA"/>
                </a:solidFill>
              </a:rPr>
              <a:t>height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a:t>
            </a:r>
            <a:r>
              <a:rPr>
                <a:solidFill>
                  <a:srgbClr val="FFC66E"/>
                </a:solidFill>
              </a:rPr>
              <a:t>Block</a:t>
            </a:r>
            <a:r>
              <a:t>(Double length</a:t>
            </a:r>
            <a:r>
              <a:rPr>
                <a:solidFill>
                  <a:srgbClr val="CC7831"/>
                </a:solidFill>
              </a:rPr>
              <a:t>, </a:t>
            </a:r>
            <a:r>
              <a:t>Double width</a:t>
            </a:r>
            <a:r>
              <a:rPr>
                <a:solidFill>
                  <a:srgbClr val="CC7831"/>
                </a:solidFill>
              </a:rPr>
              <a:t>, </a:t>
            </a:r>
            <a:r>
              <a:t>Double height){</a:t>
            </a:r>
          </a:p>
          <a:p>
            <a:pPr defTabSz="457200">
              <a:spcBef>
                <a:spcPts val="0"/>
              </a:spcBef>
              <a:defRPr sz="1200">
                <a:solidFill>
                  <a:srgbClr val="A9B7C6"/>
                </a:solidFill>
                <a:latin typeface="Menlo"/>
                <a:ea typeface="Menlo"/>
                <a:cs typeface="Menlo"/>
                <a:sym typeface="Menlo"/>
              </a:defRPr>
            </a:pPr>
            <a:r>
              <a:t>      </a:t>
            </a:r>
            <a:r>
              <a:rPr>
                <a:solidFill>
                  <a:srgbClr val="CC7831"/>
                </a:solidFill>
              </a:rPr>
              <a:t>super</a:t>
            </a:r>
            <a:r>
              <a:t>(length</a:t>
            </a:r>
            <a:r>
              <a:rPr>
                <a:solidFill>
                  <a:srgbClr val="CC7831"/>
                </a:solidFill>
              </a:rPr>
              <a:t>,</a:t>
            </a:r>
            <a:r>
              <a:t>width)</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height</a:t>
            </a:r>
            <a:r>
              <a:rPr>
                <a:solidFill>
                  <a:srgbClr val="A9B7C6"/>
                </a:solidFill>
              </a:rPr>
              <a:t>=height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return </a:t>
            </a:r>
            <a:r>
              <a:rPr>
                <a:solidFill>
                  <a:srgbClr val="6897BB"/>
                </a:solidFill>
              </a:rPr>
              <a:t>2</a:t>
            </a:r>
            <a:r>
              <a:rPr>
                <a:solidFill>
                  <a:srgbClr val="A9B7C6"/>
                </a:solidFill>
              </a:rPr>
              <a:t>*(</a:t>
            </a:r>
            <a:r>
              <a:t>this</a:t>
            </a:r>
            <a:r>
              <a:rPr>
                <a:solidFill>
                  <a:srgbClr val="A9B7C6"/>
                </a:solidFill>
              </a:rPr>
              <a:t>.</a:t>
            </a:r>
            <a:r>
              <a:rPr>
                <a:solidFill>
                  <a:srgbClr val="9876AA"/>
                </a:solidFill>
              </a:rPr>
              <a:t>length</a:t>
            </a:r>
            <a:r>
              <a:rPr>
                <a:solidFill>
                  <a:srgbClr val="A9B7C6"/>
                </a:solidFill>
              </a:rPr>
              <a:t>*</a:t>
            </a:r>
            <a:r>
              <a:t>this</a:t>
            </a:r>
            <a:r>
              <a:rPr>
                <a:solidFill>
                  <a:srgbClr val="A9B7C6"/>
                </a:solidFill>
              </a:rPr>
              <a:t>.</a:t>
            </a:r>
            <a:r>
              <a:rPr>
                <a:solidFill>
                  <a:srgbClr val="9876AA"/>
                </a:solidFill>
              </a:rPr>
              <a:t>width</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897BB"/>
                </a:solidFill>
              </a:rPr>
              <a:t>2</a:t>
            </a:r>
            <a:r>
              <a:t>*(</a:t>
            </a:r>
            <a:r>
              <a:rPr>
                <a:solidFill>
                  <a:srgbClr val="CC7831"/>
                </a:solidFill>
              </a:rPr>
              <a:t>this</a:t>
            </a:r>
            <a:r>
              <a:t>.</a:t>
            </a:r>
            <a:r>
              <a:rPr>
                <a:solidFill>
                  <a:srgbClr val="9876AA"/>
                </a:solidFill>
              </a:rPr>
              <a:t>length</a:t>
            </a:r>
            <a:r>
              <a:t>*</a:t>
            </a:r>
            <a:r>
              <a:rPr>
                <a:solidFill>
                  <a:srgbClr val="CC7831"/>
                </a:solidFill>
              </a:rPr>
              <a:t>this</a:t>
            </a:r>
            <a:r>
              <a:t>.</a:t>
            </a:r>
            <a:r>
              <a:rPr>
                <a:solidFill>
                  <a:srgbClr val="9876AA"/>
                </a:solidFill>
              </a:rPr>
              <a:t>height</a:t>
            </a:r>
            <a:r>
              <a:t>)+</a:t>
            </a:r>
          </a:p>
          <a:p>
            <a:pPr defTabSz="457200">
              <a:spcBef>
                <a:spcPts val="0"/>
              </a:spcBef>
              <a:defRPr sz="1200">
                <a:solidFill>
                  <a:srgbClr val="A9B7C6"/>
                </a:solidFill>
                <a:latin typeface="Menlo"/>
                <a:ea typeface="Menlo"/>
                <a:cs typeface="Menlo"/>
                <a:sym typeface="Menlo"/>
              </a:defRPr>
            </a:pPr>
            <a:r>
              <a:t>              </a:t>
            </a:r>
            <a:r>
              <a:rPr>
                <a:solidFill>
                  <a:srgbClr val="6897BB"/>
                </a:solidFill>
              </a:rPr>
              <a:t>2</a:t>
            </a:r>
            <a:r>
              <a:t>*(</a:t>
            </a:r>
            <a:r>
              <a:rPr>
                <a:solidFill>
                  <a:srgbClr val="CC7831"/>
                </a:solidFill>
              </a:rPr>
              <a:t>this</a:t>
            </a:r>
            <a:r>
              <a:t>.</a:t>
            </a:r>
            <a:r>
              <a:rPr>
                <a:solidFill>
                  <a:srgbClr val="9876AA"/>
                </a:solidFill>
              </a:rPr>
              <a:t>width</a:t>
            </a:r>
            <a:r>
              <a:t>*</a:t>
            </a:r>
            <a:r>
              <a:rPr>
                <a:solidFill>
                  <a:srgbClr val="CC7831"/>
                </a:solidFill>
              </a:rPr>
              <a:t>this</a:t>
            </a:r>
            <a:r>
              <a:t>.</a:t>
            </a:r>
            <a:r>
              <a:rPr>
                <a:solidFill>
                  <a:srgbClr val="9876AA"/>
                </a:solidFill>
              </a:rPr>
              <a:t>height</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"Block{ length="</a:t>
            </a:r>
            <a:r>
              <a:rPr>
                <a:solidFill>
                  <a:srgbClr val="A9B7C6"/>
                </a:solidFill>
              </a:rPr>
              <a:t>+</a:t>
            </a:r>
            <a:r>
              <a:rPr>
                <a:solidFill>
                  <a:srgbClr val="CC7831"/>
                </a:solidFill>
              </a:rPr>
              <a:t>this</a:t>
            </a:r>
            <a:r>
              <a:rPr>
                <a:solidFill>
                  <a:srgbClr val="A9B7C6"/>
                </a:solidFill>
              </a:rPr>
              <a:t>.</a:t>
            </a:r>
            <a:r>
              <a:rPr>
                <a:solidFill>
                  <a:srgbClr val="9876AA"/>
                </a:solidFill>
              </a:rPr>
              <a:t>length</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width="</a:t>
            </a:r>
            <a:r>
              <a:t>+</a:t>
            </a:r>
            <a:r>
              <a:rPr>
                <a:solidFill>
                  <a:srgbClr val="CC7831"/>
                </a:solidFill>
              </a:rPr>
              <a:t>this</a:t>
            </a:r>
            <a:r>
              <a:t>.</a:t>
            </a:r>
            <a:r>
              <a:rPr>
                <a:solidFill>
                  <a:srgbClr val="9876AA"/>
                </a:solidFill>
              </a:rPr>
              <a:t>width</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height="</a:t>
            </a:r>
            <a:r>
              <a:t>+</a:t>
            </a:r>
            <a:r>
              <a:rPr>
                <a:solidFill>
                  <a:srgbClr val="CC7831"/>
                </a:solidFill>
              </a:rPr>
              <a:t>this</a:t>
            </a:r>
            <a:r>
              <a:t>.</a:t>
            </a:r>
            <a:r>
              <a:rPr>
                <a:solidFill>
                  <a:srgbClr val="9876AA"/>
                </a:solidFill>
              </a:rPr>
              <a:t>height</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volume="</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
          <p:cNvSpPr txBox="1">
            <a:spLocks noGrp="1"/>
          </p:cNvSpPr>
          <p:nvPr>
            <p:ph type="body" idx="13"/>
          </p:nvPr>
        </p:nvSpPr>
        <p:spPr>
          <a:prstGeom prst="rect">
            <a:avLst/>
          </a:prstGeom>
        </p:spPr>
        <p:txBody>
          <a:bodyPr/>
          <a:lstStyle/>
          <a:p>
            <a:r>
              <a:t>Text</a:t>
            </a:r>
          </a:p>
        </p:txBody>
      </p:sp>
      <p:sp>
        <p:nvSpPr>
          <p:cNvPr id="324" name="Inheritance"/>
          <p:cNvSpPr txBox="1">
            <a:spLocks noGrp="1"/>
          </p:cNvSpPr>
          <p:nvPr>
            <p:ph type="title"/>
          </p:nvPr>
        </p:nvSpPr>
        <p:spPr>
          <a:prstGeom prst="rect">
            <a:avLst/>
          </a:prstGeom>
        </p:spPr>
        <p:txBody>
          <a:bodyPr/>
          <a:lstStyle>
            <a:lvl1pPr defTabSz="467359">
              <a:spcBef>
                <a:spcPts val="2200"/>
              </a:spcBef>
              <a:defRPr sz="4800"/>
            </a:lvl1pPr>
          </a:lstStyle>
          <a:p>
            <a:r>
              <a:t>Inheritance</a:t>
            </a:r>
          </a:p>
        </p:txBody>
      </p:sp>
      <p:sp>
        <p:nvSpPr>
          <p:cNvPr id="325" name="It will inherit attribute…"/>
          <p:cNvSpPr txBox="1">
            <a:spLocks noGrp="1"/>
          </p:cNvSpPr>
          <p:nvPr>
            <p:ph type="body" idx="1"/>
          </p:nvPr>
        </p:nvSpPr>
        <p:spPr>
          <a:prstGeom prst="rect">
            <a:avLst/>
          </a:prstGeom>
        </p:spPr>
        <p:txBody>
          <a:bodyPr/>
          <a:lstStyle/>
          <a:p>
            <a:r>
              <a:t>It will inherit attribute</a:t>
            </a:r>
          </a:p>
          <a:p>
            <a:r>
              <a:t>It inherit method</a:t>
            </a:r>
          </a:p>
          <a:p>
            <a:r>
              <a:t>The method can be override</a:t>
            </a:r>
          </a:p>
          <a:p>
            <a:r>
              <a:t>You can do Parent object = new Child();</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cNvSpPr txBox="1">
            <a:spLocks noGrp="1"/>
          </p:cNvSpPr>
          <p:nvPr>
            <p:ph type="body" idx="13"/>
          </p:nvPr>
        </p:nvSpPr>
        <p:spPr>
          <a:prstGeom prst="rect">
            <a:avLst/>
          </a:prstGeom>
        </p:spPr>
        <p:txBody>
          <a:bodyPr/>
          <a:lstStyle/>
          <a:p>
            <a:r>
              <a:t>Text</a:t>
            </a:r>
          </a:p>
        </p:txBody>
      </p:sp>
      <p:sp>
        <p:nvSpPr>
          <p:cNvPr id="328" name="Object Interaction"/>
          <p:cNvSpPr txBox="1">
            <a:spLocks noGrp="1"/>
          </p:cNvSpPr>
          <p:nvPr>
            <p:ph type="title"/>
          </p:nvPr>
        </p:nvSpPr>
        <p:spPr>
          <a:prstGeom prst="rect">
            <a:avLst/>
          </a:prstGeom>
        </p:spPr>
        <p:txBody>
          <a:bodyPr/>
          <a:lstStyle>
            <a:lvl1pPr defTabSz="467359">
              <a:spcBef>
                <a:spcPts val="2200"/>
              </a:spcBef>
              <a:defRPr sz="4800"/>
            </a:lvl1pPr>
          </a:lstStyle>
          <a:p>
            <a:r>
              <a:t>Object Interaction</a:t>
            </a:r>
          </a:p>
        </p:txBody>
      </p:sp>
      <p:sp>
        <p:nvSpPr>
          <p:cNvPr id="329" name="public class Heroes {…"/>
          <p:cNvSpPr txBox="1"/>
          <p:nvPr/>
        </p:nvSpPr>
        <p:spPr>
          <a:xfrm>
            <a:off x="546874" y="2791177"/>
            <a:ext cx="6169969" cy="508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Heroes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String </a:t>
            </a:r>
            <a:r>
              <a:rPr>
                <a:solidFill>
                  <a:srgbClr val="9876AA"/>
                </a:solidFill>
              </a:rPr>
              <a:t>name</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Integer </a:t>
            </a:r>
            <a:r>
              <a:rPr>
                <a:solidFill>
                  <a:srgbClr val="9876AA"/>
                </a:solidFill>
              </a:rPr>
              <a:t>hp</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Integer </a:t>
            </a:r>
            <a:r>
              <a:rPr>
                <a:solidFill>
                  <a:srgbClr val="9876AA"/>
                </a:solidFill>
              </a:rPr>
              <a:t>mana</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Integer </a:t>
            </a:r>
            <a:r>
              <a:rPr>
                <a:solidFill>
                  <a:srgbClr val="9876AA"/>
                </a:solidFill>
              </a:rPr>
              <a:t>baseDamage</a:t>
            </a:r>
            <a:r>
              <a:t>;</a:t>
            </a:r>
          </a:p>
          <a:p>
            <a:pPr defTabSz="457200">
              <a:spcBef>
                <a:spcPts val="0"/>
              </a:spcBef>
              <a:defRPr sz="1200">
                <a:solidFill>
                  <a:srgbClr val="CC7831"/>
                </a:solidFill>
                <a:latin typeface="Menlo"/>
                <a:ea typeface="Menlo"/>
                <a:cs typeface="Menlo"/>
                <a:sym typeface="Menlo"/>
              </a:defRPr>
            </a:pPr>
            <a:r>
              <a:t>    private </a:t>
            </a:r>
            <a:r>
              <a:rPr>
                <a:solidFill>
                  <a:srgbClr val="A9B7C6"/>
                </a:solidFill>
              </a:rPr>
              <a:t>Skill </a:t>
            </a:r>
            <a:r>
              <a:rPr>
                <a:solidFill>
                  <a:srgbClr val="9876AA"/>
                </a:solidFill>
              </a:rPr>
              <a:t>skill1</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Heroes</a:t>
            </a:r>
            <a:r>
              <a:t>(Integer hp</a:t>
            </a:r>
            <a:r>
              <a:rPr>
                <a:solidFill>
                  <a:srgbClr val="CC7831"/>
                </a:solidFill>
              </a:rPr>
              <a:t>, </a:t>
            </a:r>
            <a:r>
              <a:t>Integer mana</a:t>
            </a:r>
            <a:r>
              <a:rPr>
                <a:solidFill>
                  <a:srgbClr val="CC7831"/>
                </a:solidFill>
              </a:rPr>
              <a:t>, </a:t>
            </a:r>
            <a:r>
              <a:t>Integer baseDamage)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hp</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mana </a:t>
            </a:r>
            <a:r>
              <a:rPr>
                <a:solidFill>
                  <a:srgbClr val="A9B7C6"/>
                </a:solidFill>
              </a:rPr>
              <a:t>= mana</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baseDamage </a:t>
            </a:r>
            <a:r>
              <a:rPr>
                <a:solidFill>
                  <a:srgbClr val="A9B7C6"/>
                </a:solidFill>
              </a:rPr>
              <a:t>= baseDamage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attack</a:t>
            </a:r>
            <a:r>
              <a:t>(Heroes heroes) {</a:t>
            </a:r>
          </a:p>
          <a:p>
            <a:pPr defTabSz="457200">
              <a:spcBef>
                <a:spcPts val="0"/>
              </a:spcBef>
              <a:defRPr sz="1200">
                <a:solidFill>
                  <a:srgbClr val="A9B7C6"/>
                </a:solidFill>
                <a:latin typeface="Menlo"/>
                <a:ea typeface="Menlo"/>
                <a:cs typeface="Menlo"/>
                <a:sym typeface="Menlo"/>
              </a:defRPr>
            </a:pPr>
            <a:r>
              <a:t>        heroes.getHit(</a:t>
            </a:r>
            <a:r>
              <a:rPr>
                <a:solidFill>
                  <a:srgbClr val="CC7831"/>
                </a:solidFill>
              </a:rPr>
              <a:t>this</a:t>
            </a:r>
            <a:r>
              <a:t>.</a:t>
            </a:r>
            <a:r>
              <a:rPr>
                <a:solidFill>
                  <a:srgbClr val="9876AA"/>
                </a:solidFill>
              </a:rPr>
              <a:t>baseDamage</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getHit</a:t>
            </a:r>
            <a:r>
              <a:t>(Integer 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a:t>
            </a:r>
            <a:r>
              <a:rPr>
                <a:solidFill>
                  <a:srgbClr val="CC7831"/>
                </a:solidFill>
              </a:rPr>
              <a:t>this</a:t>
            </a:r>
            <a:r>
              <a:t>.</a:t>
            </a:r>
            <a:r>
              <a:rPr>
                <a:solidFill>
                  <a:srgbClr val="9876AA"/>
                </a:solidFill>
              </a:rPr>
              <a:t>hp</a:t>
            </a:r>
            <a:r>
              <a:t>-damage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"Heroes{"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"hp=" </a:t>
            </a:r>
            <a:r>
              <a:t>+ </a:t>
            </a:r>
            <a:r>
              <a:rPr>
                <a:solidFill>
                  <a:srgbClr val="9876AA"/>
                </a:solidFill>
              </a:rPr>
              <a:t>hp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mana=" </a:t>
            </a:r>
            <a:r>
              <a:t>+ </a:t>
            </a:r>
            <a:r>
              <a:rPr>
                <a:solidFill>
                  <a:srgbClr val="9876AA"/>
                </a:solidFill>
              </a:rPr>
              <a:t>mana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baseDamage=" </a:t>
            </a:r>
            <a:r>
              <a:t>+ </a:t>
            </a:r>
            <a:r>
              <a:rPr>
                <a:solidFill>
                  <a:srgbClr val="9876AA"/>
                </a:solidFill>
              </a:rPr>
              <a:t>baseDamage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330" name="public class Main {…"/>
          <p:cNvSpPr txBox="1"/>
          <p:nvPr/>
        </p:nvSpPr>
        <p:spPr>
          <a:xfrm>
            <a:off x="6779089" y="2791177"/>
            <a:ext cx="5986463"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static void </a:t>
            </a:r>
            <a:r>
              <a:rPr>
                <a:solidFill>
                  <a:srgbClr val="FFC66E"/>
                </a:solidFill>
              </a:rPr>
              <a:t>main</a:t>
            </a:r>
            <a:r>
              <a:rPr>
                <a:solidFill>
                  <a:srgbClr val="A9B7C6"/>
                </a:solidFill>
              </a:rPr>
              <a:t>(String[] args) </a:t>
            </a:r>
            <a:r>
              <a:t>throws </a:t>
            </a:r>
            <a:r>
              <a:rPr>
                <a:solidFill>
                  <a:srgbClr val="A9B7C6"/>
                </a:solidFill>
              </a:rPr>
              <a:t>IOException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Heroes gatotKaca = </a:t>
            </a:r>
            <a:r>
              <a:rPr>
                <a:solidFill>
                  <a:srgbClr val="CC7831"/>
                </a:solidFill>
              </a:rPr>
              <a:t>new </a:t>
            </a:r>
            <a:r>
              <a:t>Heroes(</a:t>
            </a:r>
            <a:r>
              <a:rPr>
                <a:solidFill>
                  <a:srgbClr val="6897BB"/>
                </a:solidFill>
              </a:rPr>
              <a:t>1000</a:t>
            </a:r>
            <a:r>
              <a:rPr>
                <a:solidFill>
                  <a:srgbClr val="CC7831"/>
                </a:solidFill>
              </a:rPr>
              <a:t>,</a:t>
            </a:r>
            <a:r>
              <a:rPr>
                <a:solidFill>
                  <a:srgbClr val="6897BB"/>
                </a:solidFill>
              </a:rPr>
              <a:t>500</a:t>
            </a:r>
            <a:r>
              <a:rPr>
                <a:solidFill>
                  <a:srgbClr val="CC7831"/>
                </a:solidFill>
              </a:rPr>
              <a:t>, </a:t>
            </a:r>
            <a:r>
              <a:rPr>
                <a:solidFill>
                  <a:srgbClr val="6897BB"/>
                </a:solidFill>
              </a:rPr>
              <a:t>20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Heroes saitama = </a:t>
            </a:r>
            <a:r>
              <a:rPr>
                <a:solidFill>
                  <a:srgbClr val="CC7831"/>
                </a:solidFill>
              </a:rPr>
              <a:t>new </a:t>
            </a:r>
            <a:r>
              <a:t>Heroes(</a:t>
            </a:r>
            <a:r>
              <a:rPr>
                <a:solidFill>
                  <a:srgbClr val="6897BB"/>
                </a:solidFill>
              </a:rPr>
              <a:t>1000</a:t>
            </a:r>
            <a:r>
              <a:rPr>
                <a:solidFill>
                  <a:srgbClr val="CC7831"/>
                </a:solidFill>
              </a:rPr>
              <a:t>,</a:t>
            </a:r>
            <a:r>
              <a:rPr>
                <a:solidFill>
                  <a:srgbClr val="6897BB"/>
                </a:solidFill>
              </a:rPr>
              <a:t>500</a:t>
            </a:r>
            <a:r>
              <a:rPr>
                <a:solidFill>
                  <a:srgbClr val="CC7831"/>
                </a:solidFill>
              </a:rPr>
              <a:t>,</a:t>
            </a:r>
            <a:r>
              <a:rPr>
                <a:solidFill>
                  <a:srgbClr val="6897BB"/>
                </a:solidFill>
              </a:rPr>
              <a:t>50</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saitama.attack(gatotKaca)</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.println(gatotKaca.print())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.println(saitama.print())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pic>
        <p:nvPicPr>
          <p:cNvPr id="331" name="Image" descr="Image"/>
          <p:cNvPicPr>
            <a:picLocks noChangeAspect="1"/>
          </p:cNvPicPr>
          <p:nvPr/>
        </p:nvPicPr>
        <p:blipFill>
          <a:blip r:embed="rId2">
            <a:extLst/>
          </a:blip>
          <a:stretch>
            <a:fillRect/>
          </a:stretch>
        </p:blipFill>
        <p:spPr>
          <a:xfrm>
            <a:off x="6763980" y="6089150"/>
            <a:ext cx="4394201" cy="12446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
          <p:cNvSpPr txBox="1">
            <a:spLocks noGrp="1"/>
          </p:cNvSpPr>
          <p:nvPr>
            <p:ph type="body" idx="13"/>
          </p:nvPr>
        </p:nvSpPr>
        <p:spPr>
          <a:prstGeom prst="rect">
            <a:avLst/>
          </a:prstGeom>
        </p:spPr>
        <p:txBody>
          <a:bodyPr/>
          <a:lstStyle/>
          <a:p>
            <a:r>
              <a:t>Text</a:t>
            </a:r>
          </a:p>
        </p:txBody>
      </p:sp>
      <p:sp>
        <p:nvSpPr>
          <p:cNvPr id="334" name="OOp"/>
          <p:cNvSpPr txBox="1">
            <a:spLocks noGrp="1"/>
          </p:cNvSpPr>
          <p:nvPr>
            <p:ph type="title"/>
          </p:nvPr>
        </p:nvSpPr>
        <p:spPr>
          <a:xfrm>
            <a:off x="406400" y="1072183"/>
            <a:ext cx="12192000" cy="723901"/>
          </a:xfrm>
          <a:prstGeom prst="rect">
            <a:avLst/>
          </a:prstGeom>
        </p:spPr>
        <p:txBody>
          <a:bodyPr/>
          <a:lstStyle>
            <a:lvl1pPr defTabSz="467359">
              <a:spcBef>
                <a:spcPts val="2200"/>
              </a:spcBef>
              <a:defRPr sz="4800"/>
            </a:lvl1pPr>
          </a:lstStyle>
          <a:p>
            <a:r>
              <a:t>OOp</a:t>
            </a:r>
          </a:p>
        </p:txBody>
      </p:sp>
      <p:sp>
        <p:nvSpPr>
          <p:cNvPr id="335" name="Rounded Rectangle"/>
          <p:cNvSpPr/>
          <p:nvPr/>
        </p:nvSpPr>
        <p:spPr>
          <a:xfrm>
            <a:off x="2286000" y="4241800"/>
            <a:ext cx="1817440" cy="1270000"/>
          </a:xfrm>
          <a:prstGeom prst="roundRect">
            <a:avLst>
              <a:gd name="adj" fmla="val 15000"/>
            </a:avLst>
          </a:prstGeom>
          <a:solidFill>
            <a:schemeClr val="accent4"/>
          </a:solidFill>
          <a:ln w="12700">
            <a:miter lim="400000"/>
          </a:ln>
        </p:spPr>
        <p:txBody>
          <a:bodyPr lIns="50800" tIns="50800" rIns="50800" bIns="50800" anchor="ctr"/>
          <a:lstStyle/>
          <a:p>
            <a:pPr algn="ctr">
              <a:lnSpc>
                <a:spcPct val="80000"/>
              </a:lnSpc>
              <a:spcBef>
                <a:spcPts val="0"/>
              </a:spcBef>
              <a:defRPr sz="2800" cap="all">
                <a:solidFill>
                  <a:srgbClr val="232323"/>
                </a:solidFill>
                <a:latin typeface="+mn-lt"/>
                <a:ea typeface="+mn-ea"/>
                <a:cs typeface="+mn-cs"/>
                <a:sym typeface="DIN Condensed"/>
              </a:defRPr>
            </a:pPr>
            <a:endParaRPr/>
          </a:p>
        </p:txBody>
      </p:sp>
      <p:sp>
        <p:nvSpPr>
          <p:cNvPr id="336" name="Rounded Rectangle"/>
          <p:cNvSpPr/>
          <p:nvPr/>
        </p:nvSpPr>
        <p:spPr>
          <a:xfrm>
            <a:off x="4559300" y="4241800"/>
            <a:ext cx="1976005" cy="1270000"/>
          </a:xfrm>
          <a:prstGeom prst="roundRect">
            <a:avLst>
              <a:gd name="adj" fmla="val 15000"/>
            </a:avLst>
          </a:prstGeom>
          <a:solidFill>
            <a:schemeClr val="accent3"/>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7" name="Rounded Rectangle"/>
          <p:cNvSpPr/>
          <p:nvPr/>
        </p:nvSpPr>
        <p:spPr>
          <a:xfrm>
            <a:off x="7023458" y="4241800"/>
            <a:ext cx="1946611" cy="1270000"/>
          </a:xfrm>
          <a:prstGeom prst="roundRect">
            <a:avLst>
              <a:gd name="adj" fmla="val 15000"/>
            </a:avLst>
          </a:prstGeom>
          <a:solidFill>
            <a:schemeClr val="accent5"/>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8" name="Encapsulation"/>
          <p:cNvSpPr txBox="1"/>
          <p:nvPr/>
        </p:nvSpPr>
        <p:spPr>
          <a:xfrm>
            <a:off x="2318292" y="4654550"/>
            <a:ext cx="17528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Encapsulation</a:t>
            </a:r>
          </a:p>
        </p:txBody>
      </p:sp>
      <p:sp>
        <p:nvSpPr>
          <p:cNvPr id="339" name="Polymorphism"/>
          <p:cNvSpPr txBox="1"/>
          <p:nvPr/>
        </p:nvSpPr>
        <p:spPr>
          <a:xfrm>
            <a:off x="4623885" y="4654550"/>
            <a:ext cx="184683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Polymorphism </a:t>
            </a:r>
          </a:p>
        </p:txBody>
      </p:sp>
      <p:sp>
        <p:nvSpPr>
          <p:cNvPr id="340" name="Inheritance"/>
          <p:cNvSpPr txBox="1"/>
          <p:nvPr/>
        </p:nvSpPr>
        <p:spPr>
          <a:xfrm>
            <a:off x="7253685" y="4654550"/>
            <a:ext cx="14861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Inheritance </a:t>
            </a:r>
          </a:p>
        </p:txBody>
      </p:sp>
      <p:sp>
        <p:nvSpPr>
          <p:cNvPr id="341" name="Rounded Rectangle"/>
          <p:cNvSpPr/>
          <p:nvPr/>
        </p:nvSpPr>
        <p:spPr>
          <a:xfrm>
            <a:off x="4912302" y="2195336"/>
            <a:ext cx="1486155" cy="1270001"/>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2" name="OOP"/>
          <p:cNvSpPr txBox="1"/>
          <p:nvPr/>
        </p:nvSpPr>
        <p:spPr>
          <a:xfrm>
            <a:off x="5307018" y="2608086"/>
            <a:ext cx="69672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OOP</a:t>
            </a:r>
          </a:p>
        </p:txBody>
      </p:sp>
      <p:sp>
        <p:nvSpPr>
          <p:cNvPr id="343" name="Line"/>
          <p:cNvSpPr/>
          <p:nvPr/>
        </p:nvSpPr>
        <p:spPr>
          <a:xfrm>
            <a:off x="5655379" y="3491618"/>
            <a:ext cx="1"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44" name="Line"/>
          <p:cNvSpPr/>
          <p:nvPr/>
        </p:nvSpPr>
        <p:spPr>
          <a:xfrm flipH="1">
            <a:off x="3318579" y="2926042"/>
            <a:ext cx="1479026" cy="107357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45" name="Line"/>
          <p:cNvSpPr/>
          <p:nvPr/>
        </p:nvSpPr>
        <p:spPr>
          <a:xfrm>
            <a:off x="6511019" y="2874480"/>
            <a:ext cx="1272234" cy="117574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46" name="Approved"/>
          <p:cNvSpPr/>
          <p:nvPr/>
        </p:nvSpPr>
        <p:spPr>
          <a:xfrm>
            <a:off x="9875809" y="5765704"/>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7" name="Rounded Rectangle"/>
          <p:cNvSpPr/>
          <p:nvPr/>
        </p:nvSpPr>
        <p:spPr>
          <a:xfrm>
            <a:off x="9522807" y="4241800"/>
            <a:ext cx="1976006" cy="1270000"/>
          </a:xfrm>
          <a:prstGeom prst="roundRect">
            <a:avLst>
              <a:gd name="adj" fmla="val 15000"/>
            </a:avLst>
          </a:prstGeom>
          <a:solidFill>
            <a:schemeClr val="accent6">
              <a:hueOff val="-1036173"/>
              <a:satOff val="-3113"/>
              <a:lumOff val="-7679"/>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8" name="Abstractions"/>
          <p:cNvSpPr txBox="1"/>
          <p:nvPr/>
        </p:nvSpPr>
        <p:spPr>
          <a:xfrm>
            <a:off x="9694326" y="4654550"/>
            <a:ext cx="16329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Abstractions </a:t>
            </a:r>
          </a:p>
        </p:txBody>
      </p:sp>
      <p:sp>
        <p:nvSpPr>
          <p:cNvPr id="349" name="Line"/>
          <p:cNvSpPr/>
          <p:nvPr/>
        </p:nvSpPr>
        <p:spPr>
          <a:xfrm>
            <a:off x="6658027" y="2733653"/>
            <a:ext cx="3911571" cy="129708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
          <p:cNvSpPr txBox="1">
            <a:spLocks noGrp="1"/>
          </p:cNvSpPr>
          <p:nvPr>
            <p:ph type="body" idx="13"/>
          </p:nvPr>
        </p:nvSpPr>
        <p:spPr>
          <a:prstGeom prst="rect">
            <a:avLst/>
          </a:prstGeom>
        </p:spPr>
        <p:txBody>
          <a:bodyPr/>
          <a:lstStyle/>
          <a:p>
            <a:r>
              <a:t>Text</a:t>
            </a:r>
          </a:p>
        </p:txBody>
      </p:sp>
      <p:sp>
        <p:nvSpPr>
          <p:cNvPr id="352" name="Polymorphism"/>
          <p:cNvSpPr txBox="1">
            <a:spLocks noGrp="1"/>
          </p:cNvSpPr>
          <p:nvPr>
            <p:ph type="title"/>
          </p:nvPr>
        </p:nvSpPr>
        <p:spPr>
          <a:prstGeom prst="rect">
            <a:avLst/>
          </a:prstGeom>
        </p:spPr>
        <p:txBody>
          <a:bodyPr/>
          <a:lstStyle>
            <a:lvl1pPr defTabSz="467359">
              <a:spcBef>
                <a:spcPts val="2200"/>
              </a:spcBef>
              <a:defRPr sz="4800"/>
            </a:lvl1pPr>
          </a:lstStyle>
          <a:p>
            <a:r>
              <a:t>Polymorphism </a:t>
            </a:r>
          </a:p>
        </p:txBody>
      </p:sp>
      <p:sp>
        <p:nvSpPr>
          <p:cNvPr id="353" name="public class Heroes {…"/>
          <p:cNvSpPr txBox="1"/>
          <p:nvPr/>
        </p:nvSpPr>
        <p:spPr>
          <a:xfrm>
            <a:off x="1857623" y="2694130"/>
            <a:ext cx="9289554" cy="561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Heroes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9876AA"/>
                </a:solidFill>
              </a:rPr>
              <a:t>name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hp</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mana</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baseDamage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attackSpeed</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Heroes</a:t>
            </a:r>
            <a:r>
              <a:t>(String name</a:t>
            </a:r>
            <a:r>
              <a:rPr>
                <a:solidFill>
                  <a:srgbClr val="CC7831"/>
                </a:solidFill>
              </a:rPr>
              <a:t>, </a:t>
            </a:r>
            <a:r>
              <a:t>Integer hp</a:t>
            </a:r>
            <a:r>
              <a:rPr>
                <a:solidFill>
                  <a:srgbClr val="CC7831"/>
                </a:solidFill>
              </a:rPr>
              <a:t>, </a:t>
            </a:r>
            <a:r>
              <a:t>Integer mana</a:t>
            </a:r>
            <a:r>
              <a:rPr>
                <a:solidFill>
                  <a:srgbClr val="CC7831"/>
                </a:solidFill>
              </a:rPr>
              <a:t>, </a:t>
            </a:r>
            <a:r>
              <a:t>Integer baseDamage</a:t>
            </a:r>
            <a:r>
              <a:rPr>
                <a:solidFill>
                  <a:srgbClr val="CC7831"/>
                </a:solidFill>
              </a:rPr>
              <a:t>, </a:t>
            </a:r>
            <a:r>
              <a:t>Integer attackSpeed)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name </a:t>
            </a:r>
            <a:r>
              <a:t>= name</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hp </a:t>
            </a:r>
            <a:r>
              <a:rPr>
                <a:solidFill>
                  <a:srgbClr val="A9B7C6"/>
                </a:solidFill>
              </a:rPr>
              <a:t>= hp</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mana </a:t>
            </a:r>
            <a:r>
              <a:rPr>
                <a:solidFill>
                  <a:srgbClr val="A9B7C6"/>
                </a:solidFill>
              </a:rPr>
              <a:t>= mana</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baseDamage </a:t>
            </a:r>
            <a:r>
              <a:rPr>
                <a:solidFill>
                  <a:srgbClr val="A9B7C6"/>
                </a:solidFill>
              </a:rPr>
              <a:t>= baseDamage</a:t>
            </a:r>
            <a:r>
              <a:t>;</a:t>
            </a:r>
          </a:p>
          <a:p>
            <a:pPr defTabSz="457200">
              <a:spcBef>
                <a:spcPts val="0"/>
              </a:spcBef>
              <a:defRPr sz="1200">
                <a:solidFill>
                  <a:srgbClr val="A9B7C6"/>
                </a:solidFill>
                <a:latin typeface="Menlo"/>
                <a:ea typeface="Menlo"/>
                <a:cs typeface="Menlo"/>
                <a:sym typeface="Menlo"/>
              </a:defRPr>
            </a:pPr>
            <a:r>
              <a:rPr>
                <a:solidFill>
                  <a:srgbClr val="CC7831"/>
                </a:solidFill>
              </a:rPr>
              <a:t>        this</a:t>
            </a:r>
            <a:r>
              <a:t>.</a:t>
            </a:r>
            <a:r>
              <a:rPr>
                <a:solidFill>
                  <a:srgbClr val="9876AA"/>
                </a:solidFill>
              </a:rPr>
              <a:t>attackSpeed </a:t>
            </a:r>
            <a:r>
              <a:t>= 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attack</a:t>
            </a:r>
            <a:r>
              <a:t>(Heroes heroes) {</a:t>
            </a:r>
          </a:p>
          <a:p>
            <a:pPr defTabSz="457200">
              <a:spcBef>
                <a:spcPts val="0"/>
              </a:spcBef>
              <a:defRPr sz="1200">
                <a:solidFill>
                  <a:srgbClr val="A9B7C6"/>
                </a:solidFill>
                <a:latin typeface="Menlo"/>
                <a:ea typeface="Menlo"/>
                <a:cs typeface="Menlo"/>
                <a:sym typeface="Menlo"/>
              </a:defRPr>
            </a:pPr>
            <a:r>
              <a:t>        heroes.getHit(</a:t>
            </a:r>
            <a:r>
              <a:rPr>
                <a:solidFill>
                  <a:srgbClr val="CC7831"/>
                </a:solidFill>
              </a:rPr>
              <a:t>this</a:t>
            </a:r>
            <a:r>
              <a:t>.</a:t>
            </a:r>
            <a:r>
              <a:rPr>
                <a:solidFill>
                  <a:srgbClr val="9876AA"/>
                </a:solidFill>
              </a:rPr>
              <a:t>baseDamage</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getHit</a:t>
            </a:r>
            <a:r>
              <a:t>(Integer 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a:t>
            </a:r>
            <a:r>
              <a:rPr>
                <a:solidFill>
                  <a:srgbClr val="CC7831"/>
                </a:solidFill>
              </a:rPr>
              <a:t>this</a:t>
            </a:r>
            <a:r>
              <a:t>.</a:t>
            </a:r>
            <a:r>
              <a:rPr>
                <a:solidFill>
                  <a:srgbClr val="9876AA"/>
                </a:solidFill>
              </a:rPr>
              <a:t>hp</a:t>
            </a:r>
            <a:r>
              <a:t>-damage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"Heroes{"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"hp=" </a:t>
            </a:r>
            <a:r>
              <a:t>+ </a:t>
            </a:r>
            <a:r>
              <a:rPr>
                <a:solidFill>
                  <a:srgbClr val="9876AA"/>
                </a:solidFill>
              </a:rPr>
              <a:t>hp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mana=" </a:t>
            </a:r>
            <a:r>
              <a:t>+ </a:t>
            </a:r>
            <a:r>
              <a:rPr>
                <a:solidFill>
                  <a:srgbClr val="9876AA"/>
                </a:solidFill>
              </a:rPr>
              <a:t>mana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baseDamage=" </a:t>
            </a:r>
            <a:r>
              <a:t>+ </a:t>
            </a:r>
            <a:r>
              <a:rPr>
                <a:solidFill>
                  <a:srgbClr val="9876AA"/>
                </a:solidFill>
              </a:rPr>
              <a:t>baseDamage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ext"/>
          <p:cNvSpPr txBox="1">
            <a:spLocks noGrp="1"/>
          </p:cNvSpPr>
          <p:nvPr>
            <p:ph type="body" idx="13"/>
          </p:nvPr>
        </p:nvSpPr>
        <p:spPr>
          <a:prstGeom prst="rect">
            <a:avLst/>
          </a:prstGeom>
        </p:spPr>
        <p:txBody>
          <a:bodyPr/>
          <a:lstStyle/>
          <a:p>
            <a:r>
              <a:t>Text</a:t>
            </a:r>
          </a:p>
        </p:txBody>
      </p:sp>
      <p:sp>
        <p:nvSpPr>
          <p:cNvPr id="356" name="polymorphism"/>
          <p:cNvSpPr txBox="1">
            <a:spLocks noGrp="1"/>
          </p:cNvSpPr>
          <p:nvPr>
            <p:ph type="title"/>
          </p:nvPr>
        </p:nvSpPr>
        <p:spPr>
          <a:prstGeom prst="rect">
            <a:avLst/>
          </a:prstGeom>
        </p:spPr>
        <p:txBody>
          <a:bodyPr/>
          <a:lstStyle>
            <a:lvl1pPr defTabSz="467359">
              <a:spcBef>
                <a:spcPts val="2200"/>
              </a:spcBef>
              <a:defRPr sz="4800"/>
            </a:lvl1pPr>
          </a:lstStyle>
          <a:p>
            <a:r>
              <a:t>polymorphism </a:t>
            </a:r>
          </a:p>
        </p:txBody>
      </p:sp>
      <p:sp>
        <p:nvSpPr>
          <p:cNvPr id="357" name="public class TankerHeroes extends Heroes{…"/>
          <p:cNvSpPr txBox="1"/>
          <p:nvPr/>
        </p:nvSpPr>
        <p:spPr>
          <a:xfrm>
            <a:off x="1303746" y="2791177"/>
            <a:ext cx="9381308"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TankerHeroes </a:t>
            </a:r>
            <a:r>
              <a:t>extends </a:t>
            </a:r>
            <a:r>
              <a:rPr>
                <a:solidFill>
                  <a:srgbClr val="A9B7C6"/>
                </a:solidFill>
              </a:rPr>
              <a:t>Heroes{</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a:t>
            </a:r>
            <a:r>
              <a:rPr>
                <a:solidFill>
                  <a:srgbClr val="FFC66E"/>
                </a:solidFill>
              </a:rPr>
              <a:t>TankerHeroes</a:t>
            </a:r>
            <a:r>
              <a:t>(String name</a:t>
            </a:r>
            <a:r>
              <a:rPr>
                <a:solidFill>
                  <a:srgbClr val="CC7831"/>
                </a:solidFill>
              </a:rPr>
              <a:t>, </a:t>
            </a:r>
            <a:r>
              <a:t>Integer hp</a:t>
            </a:r>
            <a:r>
              <a:rPr>
                <a:solidFill>
                  <a:srgbClr val="CC7831"/>
                </a:solidFill>
              </a:rPr>
              <a:t>, </a:t>
            </a:r>
            <a:r>
              <a:t>Integer mana</a:t>
            </a:r>
            <a:r>
              <a:rPr>
                <a:solidFill>
                  <a:srgbClr val="CC7831"/>
                </a:solidFill>
              </a:rPr>
              <a:t>, </a:t>
            </a:r>
            <a:r>
              <a:t>Integer damage</a:t>
            </a:r>
            <a:r>
              <a:rPr>
                <a:solidFill>
                  <a:srgbClr val="CC7831"/>
                </a:solidFill>
              </a:rPr>
              <a:t>, </a:t>
            </a:r>
            <a:r>
              <a:t>Integer attackspeed){</a:t>
            </a:r>
          </a:p>
          <a:p>
            <a:pPr defTabSz="457200">
              <a:spcBef>
                <a:spcPts val="0"/>
              </a:spcBef>
              <a:defRPr sz="1200">
                <a:solidFill>
                  <a:srgbClr val="A9B7C6"/>
                </a:solidFill>
                <a:latin typeface="Menlo"/>
                <a:ea typeface="Menlo"/>
                <a:cs typeface="Menlo"/>
                <a:sym typeface="Menlo"/>
              </a:defRPr>
            </a:pPr>
            <a:r>
              <a:t>        </a:t>
            </a:r>
            <a:r>
              <a:rPr>
                <a:solidFill>
                  <a:srgbClr val="CC7831"/>
                </a:solidFill>
              </a:rPr>
              <a:t>super</a:t>
            </a:r>
            <a:r>
              <a:t>(name</a:t>
            </a:r>
            <a:r>
              <a:rPr>
                <a:solidFill>
                  <a:srgbClr val="CC7831"/>
                </a:solidFill>
              </a:rPr>
              <a:t>,</a:t>
            </a:r>
            <a:r>
              <a:t>hp</a:t>
            </a:r>
            <a:r>
              <a:rPr>
                <a:solidFill>
                  <a:srgbClr val="CC7831"/>
                </a:solidFill>
              </a:rPr>
              <a:t>,</a:t>
            </a:r>
            <a:r>
              <a:t>mana</a:t>
            </a:r>
            <a:r>
              <a:rPr>
                <a:solidFill>
                  <a:srgbClr val="CC7831"/>
                </a:solidFill>
              </a:rPr>
              <a:t>,</a:t>
            </a:r>
            <a:r>
              <a:t>damage</a:t>
            </a:r>
            <a:r>
              <a:rPr>
                <a:solidFill>
                  <a:srgbClr val="CC7831"/>
                </a:solidFill>
              </a:rPr>
              <a:t>, </a:t>
            </a:r>
            <a:r>
              <a:t>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hp </a:t>
            </a:r>
            <a:r>
              <a:rPr>
                <a:solidFill>
                  <a:srgbClr val="A9B7C6"/>
                </a:solidFill>
              </a:rPr>
              <a:t>= </a:t>
            </a:r>
            <a:r>
              <a:t>this</a:t>
            </a:r>
            <a:r>
              <a:rPr>
                <a:solidFill>
                  <a:srgbClr val="A9B7C6"/>
                </a:solidFill>
              </a:rPr>
              <a:t>.</a:t>
            </a:r>
            <a:r>
              <a:rPr>
                <a:solidFill>
                  <a:srgbClr val="9876AA"/>
                </a:solidFill>
              </a:rPr>
              <a:t>hp </a:t>
            </a:r>
            <a:r>
              <a:rPr>
                <a:solidFill>
                  <a:srgbClr val="A9B7C6"/>
                </a:solidFill>
              </a:rPr>
              <a:t>+ </a:t>
            </a:r>
            <a:r>
              <a:rPr>
                <a:solidFill>
                  <a:srgbClr val="6897BB"/>
                </a:solidFill>
              </a:rPr>
              <a:t>300</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358" name="public class AssasinHeroes extends Heroes {…"/>
          <p:cNvSpPr txBox="1"/>
          <p:nvPr/>
        </p:nvSpPr>
        <p:spPr>
          <a:xfrm>
            <a:off x="1257870" y="4527318"/>
            <a:ext cx="9473060"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A9B7C6"/>
                </a:solidFill>
                <a:latin typeface="Menlo"/>
                <a:ea typeface="Menlo"/>
                <a:cs typeface="Menlo"/>
                <a:sym typeface="Menlo"/>
              </a:defRPr>
            </a:pPr>
            <a:r>
              <a:rPr>
                <a:solidFill>
                  <a:srgbClr val="CC7831"/>
                </a:solidFill>
              </a:rPr>
              <a:t>public class </a:t>
            </a:r>
            <a:r>
              <a:t>AssasinHeroes </a:t>
            </a:r>
            <a:r>
              <a:rPr>
                <a:solidFill>
                  <a:srgbClr val="CC7831"/>
                </a:solidFill>
              </a:rPr>
              <a:t>extends </a:t>
            </a:r>
            <a:r>
              <a:t>Heroes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a:t>
            </a:r>
            <a:r>
              <a:rPr>
                <a:solidFill>
                  <a:srgbClr val="FFC66E"/>
                </a:solidFill>
              </a:rPr>
              <a:t>AssasinHeroes</a:t>
            </a:r>
            <a:r>
              <a:t>(String name</a:t>
            </a:r>
            <a:r>
              <a:rPr>
                <a:solidFill>
                  <a:srgbClr val="CC7831"/>
                </a:solidFill>
              </a:rPr>
              <a:t>, </a:t>
            </a:r>
            <a:r>
              <a:t>Integer hp</a:t>
            </a:r>
            <a:r>
              <a:rPr>
                <a:solidFill>
                  <a:srgbClr val="CC7831"/>
                </a:solidFill>
              </a:rPr>
              <a:t>, </a:t>
            </a:r>
            <a:r>
              <a:t>Integer mana</a:t>
            </a:r>
            <a:r>
              <a:rPr>
                <a:solidFill>
                  <a:srgbClr val="CC7831"/>
                </a:solidFill>
              </a:rPr>
              <a:t>, </a:t>
            </a:r>
            <a:r>
              <a:t>Integer damage</a:t>
            </a:r>
            <a:r>
              <a:rPr>
                <a:solidFill>
                  <a:srgbClr val="CC7831"/>
                </a:solidFill>
              </a:rPr>
              <a:t>, </a:t>
            </a:r>
            <a:r>
              <a:t>Integer attackSpeed){</a:t>
            </a:r>
          </a:p>
          <a:p>
            <a:pPr defTabSz="457200">
              <a:spcBef>
                <a:spcPts val="0"/>
              </a:spcBef>
              <a:defRPr sz="1200">
                <a:solidFill>
                  <a:srgbClr val="A9B7C6"/>
                </a:solidFill>
                <a:latin typeface="Menlo"/>
                <a:ea typeface="Menlo"/>
                <a:cs typeface="Menlo"/>
                <a:sym typeface="Menlo"/>
              </a:defRPr>
            </a:pPr>
            <a:r>
              <a:t>        </a:t>
            </a:r>
            <a:r>
              <a:rPr>
                <a:solidFill>
                  <a:srgbClr val="CC7831"/>
                </a:solidFill>
              </a:rPr>
              <a:t>super</a:t>
            </a:r>
            <a:r>
              <a:t>(name</a:t>
            </a:r>
            <a:r>
              <a:rPr>
                <a:solidFill>
                  <a:srgbClr val="CC7831"/>
                </a:solidFill>
              </a:rPr>
              <a:t>, </a:t>
            </a:r>
            <a:r>
              <a:t>hp</a:t>
            </a:r>
            <a:r>
              <a:rPr>
                <a:solidFill>
                  <a:srgbClr val="CC7831"/>
                </a:solidFill>
              </a:rPr>
              <a:t>,</a:t>
            </a:r>
            <a:r>
              <a:t>mana</a:t>
            </a:r>
            <a:r>
              <a:rPr>
                <a:solidFill>
                  <a:srgbClr val="CC7831"/>
                </a:solidFill>
              </a:rPr>
              <a:t>,</a:t>
            </a:r>
            <a:r>
              <a:t>damage</a:t>
            </a:r>
            <a:r>
              <a:rPr>
                <a:solidFill>
                  <a:srgbClr val="CC7831"/>
                </a:solidFill>
              </a:rPr>
              <a:t>, </a:t>
            </a:r>
            <a:r>
              <a:t>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attackSpeed </a:t>
            </a:r>
            <a:r>
              <a:rPr>
                <a:solidFill>
                  <a:srgbClr val="A9B7C6"/>
                </a:solidFill>
              </a:rPr>
              <a:t>= </a:t>
            </a:r>
            <a:r>
              <a:t>this</a:t>
            </a:r>
            <a:r>
              <a:rPr>
                <a:solidFill>
                  <a:srgbClr val="A9B7C6"/>
                </a:solidFill>
              </a:rPr>
              <a:t>.</a:t>
            </a:r>
            <a:r>
              <a:rPr>
                <a:solidFill>
                  <a:srgbClr val="9876AA"/>
                </a:solidFill>
              </a:rPr>
              <a:t>attackSpeed </a:t>
            </a:r>
            <a:r>
              <a:rPr>
                <a:solidFill>
                  <a:srgbClr val="A9B7C6"/>
                </a:solidFill>
              </a:rPr>
              <a:t>+</a:t>
            </a:r>
            <a:r>
              <a:rPr>
                <a:solidFill>
                  <a:srgbClr val="6897BB"/>
                </a:solidFill>
              </a:rPr>
              <a:t>100</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sp>
        <p:nvSpPr>
          <p:cNvPr id="359" name="public class MageHero extends Heroes{…"/>
          <p:cNvSpPr txBox="1"/>
          <p:nvPr/>
        </p:nvSpPr>
        <p:spPr>
          <a:xfrm>
            <a:off x="1283856" y="6441259"/>
            <a:ext cx="9014298"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MageHero </a:t>
            </a:r>
            <a:r>
              <a:t>extends </a:t>
            </a:r>
            <a:r>
              <a:rPr>
                <a:solidFill>
                  <a:srgbClr val="A9B7C6"/>
                </a:solidFill>
              </a:rPr>
              <a:t>Heroes{</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a:t>
            </a:r>
            <a:r>
              <a:rPr>
                <a:solidFill>
                  <a:srgbClr val="FFC66E"/>
                </a:solidFill>
              </a:rPr>
              <a:t>MageHero</a:t>
            </a:r>
            <a:r>
              <a:t>(String name</a:t>
            </a:r>
            <a:r>
              <a:rPr>
                <a:solidFill>
                  <a:srgbClr val="CC7831"/>
                </a:solidFill>
              </a:rPr>
              <a:t>, </a:t>
            </a:r>
            <a:r>
              <a:t>Integer hp</a:t>
            </a:r>
            <a:r>
              <a:rPr>
                <a:solidFill>
                  <a:srgbClr val="CC7831"/>
                </a:solidFill>
              </a:rPr>
              <a:t>, </a:t>
            </a:r>
            <a:r>
              <a:t>Integer mana</a:t>
            </a:r>
            <a:r>
              <a:rPr>
                <a:solidFill>
                  <a:srgbClr val="CC7831"/>
                </a:solidFill>
              </a:rPr>
              <a:t>, </a:t>
            </a:r>
            <a:r>
              <a:t>Integer damage</a:t>
            </a:r>
            <a:r>
              <a:rPr>
                <a:solidFill>
                  <a:srgbClr val="CC7831"/>
                </a:solidFill>
              </a:rPr>
              <a:t>, </a:t>
            </a:r>
            <a:r>
              <a:t>Integer attackSpeed){</a:t>
            </a:r>
          </a:p>
          <a:p>
            <a:pPr defTabSz="457200">
              <a:spcBef>
                <a:spcPts val="0"/>
              </a:spcBef>
              <a:defRPr sz="1200">
                <a:solidFill>
                  <a:srgbClr val="A9B7C6"/>
                </a:solidFill>
                <a:latin typeface="Menlo"/>
                <a:ea typeface="Menlo"/>
                <a:cs typeface="Menlo"/>
                <a:sym typeface="Menlo"/>
              </a:defRPr>
            </a:pPr>
            <a:r>
              <a:t>        </a:t>
            </a:r>
            <a:r>
              <a:rPr>
                <a:solidFill>
                  <a:srgbClr val="CC7831"/>
                </a:solidFill>
              </a:rPr>
              <a:t>super</a:t>
            </a:r>
            <a:r>
              <a:t>(name</a:t>
            </a:r>
            <a:r>
              <a:rPr>
                <a:solidFill>
                  <a:srgbClr val="CC7831"/>
                </a:solidFill>
              </a:rPr>
              <a:t>, </a:t>
            </a:r>
            <a:r>
              <a:t>hp</a:t>
            </a:r>
            <a:r>
              <a:rPr>
                <a:solidFill>
                  <a:srgbClr val="CC7831"/>
                </a:solidFill>
              </a:rPr>
              <a:t>,</a:t>
            </a:r>
            <a:r>
              <a:t>mana</a:t>
            </a:r>
            <a:r>
              <a:rPr>
                <a:solidFill>
                  <a:srgbClr val="CC7831"/>
                </a:solidFill>
              </a:rPr>
              <a:t>,</a:t>
            </a:r>
            <a:r>
              <a:t>damage</a:t>
            </a:r>
            <a:r>
              <a:rPr>
                <a:solidFill>
                  <a:srgbClr val="CC7831"/>
                </a:solidFill>
              </a:rPr>
              <a:t>, </a:t>
            </a:r>
            <a:r>
              <a:t>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mana </a:t>
            </a:r>
            <a:r>
              <a:rPr>
                <a:solidFill>
                  <a:srgbClr val="A9B7C6"/>
                </a:solidFill>
              </a:rPr>
              <a:t>= </a:t>
            </a:r>
            <a:r>
              <a:t>this</a:t>
            </a:r>
            <a:r>
              <a:rPr>
                <a:solidFill>
                  <a:srgbClr val="A9B7C6"/>
                </a:solidFill>
              </a:rPr>
              <a:t>.</a:t>
            </a:r>
            <a:r>
              <a:rPr>
                <a:solidFill>
                  <a:srgbClr val="9876AA"/>
                </a:solidFill>
              </a:rPr>
              <a:t>mana </a:t>
            </a:r>
            <a:r>
              <a:rPr>
                <a:solidFill>
                  <a:srgbClr val="A9B7C6"/>
                </a:solidFill>
              </a:rPr>
              <a:t>+ </a:t>
            </a:r>
            <a:r>
              <a:rPr>
                <a:solidFill>
                  <a:srgbClr val="6897BB"/>
                </a:solidFill>
              </a:rPr>
              <a:t>300</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
          <p:cNvSpPr txBox="1">
            <a:spLocks noGrp="1"/>
          </p:cNvSpPr>
          <p:nvPr>
            <p:ph type="body" idx="13"/>
          </p:nvPr>
        </p:nvSpPr>
        <p:spPr>
          <a:prstGeom prst="rect">
            <a:avLst/>
          </a:prstGeom>
        </p:spPr>
        <p:txBody>
          <a:bodyPr/>
          <a:lstStyle/>
          <a:p>
            <a:r>
              <a:t>Text</a:t>
            </a:r>
          </a:p>
        </p:txBody>
      </p:sp>
      <p:sp>
        <p:nvSpPr>
          <p:cNvPr id="362" name="OOP"/>
          <p:cNvSpPr txBox="1">
            <a:spLocks noGrp="1"/>
          </p:cNvSpPr>
          <p:nvPr>
            <p:ph type="title"/>
          </p:nvPr>
        </p:nvSpPr>
        <p:spPr>
          <a:prstGeom prst="rect">
            <a:avLst/>
          </a:prstGeom>
        </p:spPr>
        <p:txBody>
          <a:bodyPr/>
          <a:lstStyle>
            <a:lvl1pPr defTabSz="467359">
              <a:spcBef>
                <a:spcPts val="2200"/>
              </a:spcBef>
              <a:defRPr sz="4800"/>
            </a:lvl1pPr>
          </a:lstStyle>
          <a:p>
            <a:r>
              <a:t>OOP</a:t>
            </a:r>
          </a:p>
        </p:txBody>
      </p:sp>
      <p:sp>
        <p:nvSpPr>
          <p:cNvPr id="363" name="Rounded Rectangle"/>
          <p:cNvSpPr/>
          <p:nvPr/>
        </p:nvSpPr>
        <p:spPr>
          <a:xfrm>
            <a:off x="1895993" y="5090481"/>
            <a:ext cx="1817441" cy="1270001"/>
          </a:xfrm>
          <a:prstGeom prst="roundRect">
            <a:avLst>
              <a:gd name="adj" fmla="val 15000"/>
            </a:avLst>
          </a:prstGeom>
          <a:solidFill>
            <a:schemeClr val="accent4"/>
          </a:solidFill>
          <a:ln w="12700">
            <a:miter lim="400000"/>
          </a:ln>
        </p:spPr>
        <p:txBody>
          <a:bodyPr lIns="50800" tIns="50800" rIns="50800" bIns="50800" anchor="ctr"/>
          <a:lstStyle/>
          <a:p>
            <a:pPr algn="ctr">
              <a:lnSpc>
                <a:spcPct val="80000"/>
              </a:lnSpc>
              <a:spcBef>
                <a:spcPts val="0"/>
              </a:spcBef>
              <a:defRPr sz="2800" cap="all">
                <a:solidFill>
                  <a:srgbClr val="232323"/>
                </a:solidFill>
                <a:latin typeface="+mn-lt"/>
                <a:ea typeface="+mn-ea"/>
                <a:cs typeface="+mn-cs"/>
                <a:sym typeface="DIN Condensed"/>
              </a:defRPr>
            </a:pPr>
            <a:endParaRPr/>
          </a:p>
        </p:txBody>
      </p:sp>
      <p:sp>
        <p:nvSpPr>
          <p:cNvPr id="364" name="Rounded Rectangle"/>
          <p:cNvSpPr/>
          <p:nvPr/>
        </p:nvSpPr>
        <p:spPr>
          <a:xfrm>
            <a:off x="4169293" y="5090481"/>
            <a:ext cx="1976006" cy="1270001"/>
          </a:xfrm>
          <a:prstGeom prst="roundRect">
            <a:avLst>
              <a:gd name="adj" fmla="val 15000"/>
            </a:avLst>
          </a:prstGeom>
          <a:solidFill>
            <a:schemeClr val="accent3"/>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65" name="Rounded Rectangle"/>
          <p:cNvSpPr/>
          <p:nvPr/>
        </p:nvSpPr>
        <p:spPr>
          <a:xfrm>
            <a:off x="6633452" y="5090481"/>
            <a:ext cx="1946611" cy="1270001"/>
          </a:xfrm>
          <a:prstGeom prst="roundRect">
            <a:avLst>
              <a:gd name="adj" fmla="val 15000"/>
            </a:avLst>
          </a:prstGeom>
          <a:solidFill>
            <a:schemeClr val="accent5"/>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66" name="Encapsulation"/>
          <p:cNvSpPr txBox="1"/>
          <p:nvPr/>
        </p:nvSpPr>
        <p:spPr>
          <a:xfrm>
            <a:off x="1928286" y="5503231"/>
            <a:ext cx="17528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Encapsulation</a:t>
            </a:r>
          </a:p>
        </p:txBody>
      </p:sp>
      <p:sp>
        <p:nvSpPr>
          <p:cNvPr id="367" name="Polymorphism"/>
          <p:cNvSpPr txBox="1"/>
          <p:nvPr/>
        </p:nvSpPr>
        <p:spPr>
          <a:xfrm>
            <a:off x="4233879" y="5503231"/>
            <a:ext cx="184683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Polymorphism </a:t>
            </a:r>
          </a:p>
        </p:txBody>
      </p:sp>
      <p:sp>
        <p:nvSpPr>
          <p:cNvPr id="368" name="Inheritance"/>
          <p:cNvSpPr txBox="1"/>
          <p:nvPr/>
        </p:nvSpPr>
        <p:spPr>
          <a:xfrm>
            <a:off x="6863680" y="5503231"/>
            <a:ext cx="14861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Inheritance </a:t>
            </a:r>
          </a:p>
        </p:txBody>
      </p:sp>
      <p:sp>
        <p:nvSpPr>
          <p:cNvPr id="369" name="Rounded Rectangle"/>
          <p:cNvSpPr/>
          <p:nvPr/>
        </p:nvSpPr>
        <p:spPr>
          <a:xfrm>
            <a:off x="4522296" y="3044018"/>
            <a:ext cx="1486155" cy="1270001"/>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70" name="OOP"/>
          <p:cNvSpPr txBox="1"/>
          <p:nvPr/>
        </p:nvSpPr>
        <p:spPr>
          <a:xfrm>
            <a:off x="4917012" y="3456768"/>
            <a:ext cx="69672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OOP</a:t>
            </a:r>
          </a:p>
        </p:txBody>
      </p:sp>
      <p:sp>
        <p:nvSpPr>
          <p:cNvPr id="371" name="Line"/>
          <p:cNvSpPr/>
          <p:nvPr/>
        </p:nvSpPr>
        <p:spPr>
          <a:xfrm>
            <a:off x="5265373" y="4340300"/>
            <a:ext cx="1"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72" name="Line"/>
          <p:cNvSpPr/>
          <p:nvPr/>
        </p:nvSpPr>
        <p:spPr>
          <a:xfrm flipH="1">
            <a:off x="2928573" y="3774724"/>
            <a:ext cx="1479026" cy="107357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73" name="Line"/>
          <p:cNvSpPr/>
          <p:nvPr/>
        </p:nvSpPr>
        <p:spPr>
          <a:xfrm>
            <a:off x="6121013" y="3723162"/>
            <a:ext cx="1272234" cy="117574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74" name="Approved"/>
          <p:cNvSpPr/>
          <p:nvPr/>
        </p:nvSpPr>
        <p:spPr>
          <a:xfrm>
            <a:off x="9485803" y="6614386"/>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75" name="Rounded Rectangle"/>
          <p:cNvSpPr/>
          <p:nvPr/>
        </p:nvSpPr>
        <p:spPr>
          <a:xfrm>
            <a:off x="9132801" y="5090481"/>
            <a:ext cx="1976006" cy="1270001"/>
          </a:xfrm>
          <a:prstGeom prst="roundRect">
            <a:avLst>
              <a:gd name="adj" fmla="val 15000"/>
            </a:avLst>
          </a:prstGeom>
          <a:solidFill>
            <a:schemeClr val="accent6">
              <a:hueOff val="-1036173"/>
              <a:satOff val="-3113"/>
              <a:lumOff val="-7679"/>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76" name="Abstractions"/>
          <p:cNvSpPr txBox="1"/>
          <p:nvPr/>
        </p:nvSpPr>
        <p:spPr>
          <a:xfrm>
            <a:off x="9304321" y="5503231"/>
            <a:ext cx="16329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Abstractions </a:t>
            </a:r>
          </a:p>
        </p:txBody>
      </p:sp>
      <p:sp>
        <p:nvSpPr>
          <p:cNvPr id="377" name="Line"/>
          <p:cNvSpPr/>
          <p:nvPr/>
        </p:nvSpPr>
        <p:spPr>
          <a:xfrm>
            <a:off x="6268021" y="3582335"/>
            <a:ext cx="3911571" cy="129708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ext"/>
          <p:cNvSpPr txBox="1">
            <a:spLocks noGrp="1"/>
          </p:cNvSpPr>
          <p:nvPr>
            <p:ph type="body" idx="13"/>
          </p:nvPr>
        </p:nvSpPr>
        <p:spPr>
          <a:prstGeom prst="rect">
            <a:avLst/>
          </a:prstGeom>
        </p:spPr>
        <p:txBody>
          <a:bodyPr/>
          <a:lstStyle/>
          <a:p>
            <a:r>
              <a:t>Text</a:t>
            </a:r>
          </a:p>
        </p:txBody>
      </p:sp>
      <p:sp>
        <p:nvSpPr>
          <p:cNvPr id="380" name="Abstractions"/>
          <p:cNvSpPr txBox="1">
            <a:spLocks noGrp="1"/>
          </p:cNvSpPr>
          <p:nvPr>
            <p:ph type="title"/>
          </p:nvPr>
        </p:nvSpPr>
        <p:spPr>
          <a:prstGeom prst="rect">
            <a:avLst/>
          </a:prstGeom>
        </p:spPr>
        <p:txBody>
          <a:bodyPr/>
          <a:lstStyle>
            <a:lvl1pPr defTabSz="467359">
              <a:spcBef>
                <a:spcPts val="2200"/>
              </a:spcBef>
              <a:defRPr sz="4800"/>
            </a:lvl1pPr>
          </a:lstStyle>
          <a:p>
            <a:r>
              <a:t>Abstractions</a:t>
            </a:r>
          </a:p>
        </p:txBody>
      </p:sp>
      <p:sp>
        <p:nvSpPr>
          <p:cNvPr id="381" name="public abstract class Shape {…"/>
          <p:cNvSpPr txBox="1"/>
          <p:nvPr/>
        </p:nvSpPr>
        <p:spPr>
          <a:xfrm>
            <a:off x="475753" y="3241157"/>
            <a:ext cx="3142135"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abstract class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abstract </a:t>
            </a:r>
            <a:r>
              <a:rPr>
                <a:solidFill>
                  <a:srgbClr val="A9B7C6"/>
                </a:solidFill>
              </a:rPr>
              <a:t>Double </a:t>
            </a:r>
            <a:r>
              <a:rPr>
                <a:solidFill>
                  <a:srgbClr val="FFC66E"/>
                </a:solidFill>
              </a:rPr>
              <a:t>getRound</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abstract </a:t>
            </a:r>
            <a:r>
              <a:rPr>
                <a:solidFill>
                  <a:srgbClr val="A9B7C6"/>
                </a:solidFill>
              </a:rPr>
              <a:t>Double </a:t>
            </a:r>
            <a:r>
              <a:rPr>
                <a:solidFill>
                  <a:srgbClr val="FFC66E"/>
                </a:solidFill>
              </a:rPr>
              <a:t>getSurface</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382" name="public class Rectangle extends Shape{…"/>
          <p:cNvSpPr txBox="1"/>
          <p:nvPr/>
        </p:nvSpPr>
        <p:spPr>
          <a:xfrm>
            <a:off x="3718661" y="2791177"/>
            <a:ext cx="4793193" cy="561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Rectangle </a:t>
            </a:r>
            <a:r>
              <a:t>extends </a:t>
            </a:r>
            <a:r>
              <a:rPr>
                <a:solidFill>
                  <a:srgbClr val="A9B7C6"/>
                </a:solidFill>
              </a:rPr>
              <a:t>Shape{</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protected </a:t>
            </a:r>
            <a:r>
              <a:rPr>
                <a:solidFill>
                  <a:srgbClr val="A9B7C6"/>
                </a:solidFill>
              </a:rPr>
              <a:t>Double </a:t>
            </a:r>
            <a:r>
              <a:rPr>
                <a:solidFill>
                  <a:srgbClr val="9876AA"/>
                </a:solidFill>
              </a:rPr>
              <a:t>length</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Double </a:t>
            </a:r>
            <a:r>
              <a:rPr>
                <a:solidFill>
                  <a:srgbClr val="9876AA"/>
                </a:solidFill>
              </a:rPr>
              <a:t>width</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Rectangle</a:t>
            </a:r>
            <a:r>
              <a:t>(Double length</a:t>
            </a:r>
            <a:r>
              <a:rPr>
                <a:solidFill>
                  <a:srgbClr val="CC7831"/>
                </a:solidFill>
              </a:rPr>
              <a:t>, </a:t>
            </a:r>
            <a:r>
              <a:t>Double width){</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length </a:t>
            </a:r>
            <a:r>
              <a:t>= length</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width </a:t>
            </a:r>
            <a:r>
              <a:rPr>
                <a:solidFill>
                  <a:srgbClr val="A9B7C6"/>
                </a:solidFill>
              </a:rPr>
              <a:t>= width</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9876AA"/>
                </a:solidFill>
              </a:rPr>
              <a:t>length</a:t>
            </a:r>
            <a:r>
              <a:t>*</a:t>
            </a:r>
            <a:r>
              <a:rPr>
                <a:solidFill>
                  <a:srgbClr val="9876AA"/>
                </a:solidFill>
              </a:rPr>
              <a:t>width</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rPr>
                <a:solidFill>
                  <a:srgbClr val="6897BB"/>
                </a:solidFill>
              </a:rPr>
              <a:t>2</a:t>
            </a:r>
            <a:r>
              <a:t>*(</a:t>
            </a:r>
            <a:r>
              <a:rPr>
                <a:solidFill>
                  <a:srgbClr val="9876AA"/>
                </a:solidFill>
              </a:rPr>
              <a:t>length</a:t>
            </a:r>
            <a:r>
              <a:t>+</a:t>
            </a:r>
            <a:r>
              <a:rPr>
                <a:solidFill>
                  <a:srgbClr val="9876AA"/>
                </a:solidFill>
              </a:rPr>
              <a:t>width</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"Rectangle{"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"length=" </a:t>
            </a:r>
            <a:r>
              <a:t>+ </a:t>
            </a:r>
            <a:r>
              <a:rPr>
                <a:solidFill>
                  <a:srgbClr val="9876AA"/>
                </a:solidFill>
              </a:rPr>
              <a:t>length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width=" </a:t>
            </a:r>
            <a:r>
              <a:t>+ </a:t>
            </a:r>
            <a:r>
              <a:rPr>
                <a:solidFill>
                  <a:srgbClr val="9876AA"/>
                </a:solidFill>
              </a:rPr>
              <a:t>width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a:t>
            </a:r>
            <a:r>
              <a:t>+ getRound() +</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a:t>
            </a:r>
            <a:r>
              <a:t>+ getSurface() +</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383" name="public class Circle extends Shape {…"/>
          <p:cNvSpPr txBox="1"/>
          <p:nvPr/>
        </p:nvSpPr>
        <p:spPr>
          <a:xfrm>
            <a:off x="8499420" y="2641599"/>
            <a:ext cx="4243165"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a:t>
            </a:r>
            <a:r>
              <a:t>Integer </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BBB529"/>
                </a:solidFill>
                <a:latin typeface="Menlo"/>
                <a:ea typeface="Menlo"/>
                <a:cs typeface="Menlo"/>
                <a:sym typeface="Menlo"/>
              </a:defRPr>
            </a:pPr>
            <a:r>
              <a:rPr>
                <a:solidFill>
                  <a:srgbClr val="CC7831"/>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FFC66E"/>
                </a:solidFill>
                <a:latin typeface="Menlo"/>
                <a:ea typeface="Menlo"/>
                <a:cs typeface="Menlo"/>
                <a:sym typeface="Menlo"/>
              </a:defRPr>
            </a:pPr>
            <a:r>
              <a:rPr>
                <a:solidFill>
                  <a:srgbClr val="A9B7C6"/>
                </a:solidFill>
              </a:rPr>
              <a:t>    </a:t>
            </a:r>
            <a:r>
              <a:rPr>
                <a:solidFill>
                  <a:srgbClr val="CC7831"/>
                </a:solidFill>
              </a:rPr>
              <a:t>public </a:t>
            </a:r>
            <a:r>
              <a:rPr>
                <a:solidFill>
                  <a:srgbClr val="A9B7C6"/>
                </a:solidFill>
              </a:rPr>
              <a:t>Double </a:t>
            </a:r>
            <a:r>
              <a:t>getHalfSurface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t>getSurface()/</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FFC66E"/>
                </a:solidFill>
                <a:latin typeface="Menlo"/>
                <a:ea typeface="Menlo"/>
                <a:cs typeface="Menlo"/>
                <a:sym typeface="Menlo"/>
              </a:defRPr>
            </a:pPr>
            <a:r>
              <a:rPr>
                <a:solidFill>
                  <a:srgbClr val="A9B7C6"/>
                </a:solidFill>
              </a:rPr>
              <a:t>    </a:t>
            </a:r>
            <a:r>
              <a:rPr>
                <a:solidFill>
                  <a:srgbClr val="CC7831"/>
                </a:solidFill>
              </a:rPr>
              <a:t>public </a:t>
            </a:r>
            <a:r>
              <a:rPr>
                <a:solidFill>
                  <a:srgbClr val="A9B7C6"/>
                </a:solidFill>
              </a:rPr>
              <a:t>Double </a:t>
            </a:r>
            <a:r>
              <a:t>getHalfRound</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t>getRound()/</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Basic programming with java"/>
          <p:cNvSpPr txBox="1">
            <a:spLocks noGrp="1"/>
          </p:cNvSpPr>
          <p:nvPr>
            <p:ph type="body" idx="13"/>
          </p:nvPr>
        </p:nvSpPr>
        <p:spPr>
          <a:prstGeom prst="rect">
            <a:avLst/>
          </a:prstGeom>
        </p:spPr>
        <p:txBody>
          <a:bodyPr/>
          <a:lstStyle/>
          <a:p>
            <a:r>
              <a:t>Basic programming with java</a:t>
            </a:r>
          </a:p>
        </p:txBody>
      </p:sp>
      <p:sp>
        <p:nvSpPr>
          <p:cNvPr id="176" name="Compile &amp; run"/>
          <p:cNvSpPr txBox="1">
            <a:spLocks noGrp="1"/>
          </p:cNvSpPr>
          <p:nvPr>
            <p:ph type="title"/>
          </p:nvPr>
        </p:nvSpPr>
        <p:spPr>
          <a:prstGeom prst="rect">
            <a:avLst/>
          </a:prstGeom>
        </p:spPr>
        <p:txBody>
          <a:bodyPr/>
          <a:lstStyle>
            <a:lvl1pPr defTabSz="467359">
              <a:spcBef>
                <a:spcPts val="2200"/>
              </a:spcBef>
              <a:defRPr sz="4800"/>
            </a:lvl1pPr>
          </a:lstStyle>
          <a:p>
            <a:r>
              <a:t>Compile &amp; run</a:t>
            </a:r>
          </a:p>
        </p:txBody>
      </p:sp>
      <p:pic>
        <p:nvPicPr>
          <p:cNvPr id="177" name="Image" descr="Image"/>
          <p:cNvPicPr>
            <a:picLocks noChangeAspect="1"/>
          </p:cNvPicPr>
          <p:nvPr/>
        </p:nvPicPr>
        <p:blipFill>
          <a:blip r:embed="rId2">
            <a:extLst/>
          </a:blip>
          <a:stretch>
            <a:fillRect/>
          </a:stretch>
        </p:blipFill>
        <p:spPr>
          <a:xfrm>
            <a:off x="622300" y="3454400"/>
            <a:ext cx="5283200" cy="1104900"/>
          </a:xfrm>
          <a:prstGeom prst="rect">
            <a:avLst/>
          </a:prstGeom>
          <a:ln w="12700">
            <a:miter lim="400000"/>
          </a:ln>
        </p:spPr>
      </p:pic>
      <p:pic>
        <p:nvPicPr>
          <p:cNvPr id="178" name="Image" descr="Image"/>
          <p:cNvPicPr>
            <a:picLocks noChangeAspect="1"/>
          </p:cNvPicPr>
          <p:nvPr/>
        </p:nvPicPr>
        <p:blipFill>
          <a:blip r:embed="rId3">
            <a:extLst/>
          </a:blip>
          <a:stretch>
            <a:fillRect/>
          </a:stretch>
        </p:blipFill>
        <p:spPr>
          <a:xfrm>
            <a:off x="622300" y="2514600"/>
            <a:ext cx="5283200" cy="622300"/>
          </a:xfrm>
          <a:prstGeom prst="rect">
            <a:avLst/>
          </a:prstGeom>
          <a:ln w="12700">
            <a:miter lim="400000"/>
          </a:ln>
        </p:spPr>
      </p:pic>
      <p:pic>
        <p:nvPicPr>
          <p:cNvPr id="179" name="Image" descr="Image"/>
          <p:cNvPicPr>
            <a:picLocks noChangeAspect="1"/>
          </p:cNvPicPr>
          <p:nvPr/>
        </p:nvPicPr>
        <p:blipFill>
          <a:blip r:embed="rId4">
            <a:extLst/>
          </a:blip>
          <a:stretch>
            <a:fillRect/>
          </a:stretch>
        </p:blipFill>
        <p:spPr>
          <a:xfrm>
            <a:off x="596900" y="4737100"/>
            <a:ext cx="6947494" cy="2786961"/>
          </a:xfrm>
          <a:prstGeom prst="rect">
            <a:avLst/>
          </a:prstGeom>
          <a:ln w="12700">
            <a:miter lim="400000"/>
          </a:ln>
        </p:spPr>
      </p:pic>
      <p:pic>
        <p:nvPicPr>
          <p:cNvPr id="180" name="Image" descr="Image"/>
          <p:cNvPicPr>
            <a:picLocks noChangeAspect="1"/>
          </p:cNvPicPr>
          <p:nvPr/>
        </p:nvPicPr>
        <p:blipFill>
          <a:blip r:embed="rId5">
            <a:extLst/>
          </a:blip>
          <a:stretch>
            <a:fillRect/>
          </a:stretch>
        </p:blipFill>
        <p:spPr>
          <a:xfrm>
            <a:off x="599501" y="7678066"/>
            <a:ext cx="6942292" cy="2199111"/>
          </a:xfrm>
          <a:prstGeom prst="rect">
            <a:avLst/>
          </a:prstGeom>
          <a:ln w="12700">
            <a:miter lim="400000"/>
          </a:ln>
        </p:spPr>
      </p:pic>
      <p:sp>
        <p:nvSpPr>
          <p:cNvPr id="181" name="Javac melakukan proses compile menjadi executable binary…"/>
          <p:cNvSpPr txBox="1"/>
          <p:nvPr/>
        </p:nvSpPr>
        <p:spPr>
          <a:xfrm>
            <a:off x="8708352" y="2514600"/>
            <a:ext cx="3687864" cy="444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61470" indent="-261470">
              <a:buClr>
                <a:schemeClr val="accent1"/>
              </a:buClr>
              <a:buSzPct val="104999"/>
              <a:buFont typeface="Avenir Next"/>
              <a:buChar char="‣"/>
            </a:pPr>
            <a:r>
              <a:t>Javac melakukan proses compile menjadi executable binary</a:t>
            </a:r>
          </a:p>
          <a:p>
            <a:pPr marL="261470" indent="-261470">
              <a:buClr>
                <a:schemeClr val="accent1"/>
              </a:buClr>
              <a:buSzPct val="104999"/>
              <a:buFont typeface="Avenir Next"/>
              <a:buChar char="‣"/>
            </a:pPr>
            <a:r>
              <a:t>Executable binary yg dihasilkan terdapat pada file dengan extention .class</a:t>
            </a:r>
          </a:p>
          <a:p>
            <a:pPr marL="261470" indent="-261470">
              <a:buClr>
                <a:schemeClr val="accent1"/>
              </a:buClr>
              <a:buSzPct val="104999"/>
              <a:buFont typeface="Avenir Next"/>
              <a:buChar char="‣"/>
            </a:pPr>
            <a:r>
              <a:t>Perintah java untuk menjalankan executable binary / .class nya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
          <p:cNvSpPr txBox="1">
            <a:spLocks noGrp="1"/>
          </p:cNvSpPr>
          <p:nvPr>
            <p:ph type="body" idx="13"/>
          </p:nvPr>
        </p:nvSpPr>
        <p:spPr>
          <a:prstGeom prst="rect">
            <a:avLst/>
          </a:prstGeom>
        </p:spPr>
        <p:txBody>
          <a:bodyPr/>
          <a:lstStyle/>
          <a:p>
            <a:r>
              <a:t>Text</a:t>
            </a:r>
          </a:p>
        </p:txBody>
      </p:sp>
      <p:sp>
        <p:nvSpPr>
          <p:cNvPr id="386" name="Abstractions"/>
          <p:cNvSpPr txBox="1">
            <a:spLocks noGrp="1"/>
          </p:cNvSpPr>
          <p:nvPr>
            <p:ph type="title"/>
          </p:nvPr>
        </p:nvSpPr>
        <p:spPr>
          <a:prstGeom prst="rect">
            <a:avLst/>
          </a:prstGeom>
        </p:spPr>
        <p:txBody>
          <a:bodyPr/>
          <a:lstStyle>
            <a:lvl1pPr defTabSz="467359">
              <a:spcBef>
                <a:spcPts val="2200"/>
              </a:spcBef>
              <a:defRPr sz="4800"/>
            </a:lvl1pPr>
          </a:lstStyle>
          <a:p>
            <a:r>
              <a:t>Abstractions</a:t>
            </a:r>
          </a:p>
        </p:txBody>
      </p:sp>
      <p:sp>
        <p:nvSpPr>
          <p:cNvPr id="387" name="Must be declare with abstract keywords…"/>
          <p:cNvSpPr txBox="1">
            <a:spLocks noGrp="1"/>
          </p:cNvSpPr>
          <p:nvPr>
            <p:ph type="body" idx="1"/>
          </p:nvPr>
        </p:nvSpPr>
        <p:spPr>
          <a:prstGeom prst="rect">
            <a:avLst/>
          </a:prstGeom>
        </p:spPr>
        <p:txBody>
          <a:bodyPr/>
          <a:lstStyle/>
          <a:p>
            <a:r>
              <a:t>Must be declare with abstract keywords</a:t>
            </a:r>
          </a:p>
          <a:p>
            <a:r>
              <a:t>It can have abstract or non abstract method</a:t>
            </a:r>
          </a:p>
          <a:p>
            <a:r>
              <a:t>Cannot be create direct object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
          <p:cNvSpPr txBox="1">
            <a:spLocks noGrp="1"/>
          </p:cNvSpPr>
          <p:nvPr>
            <p:ph type="body" idx="13"/>
          </p:nvPr>
        </p:nvSpPr>
        <p:spPr>
          <a:prstGeom prst="rect">
            <a:avLst/>
          </a:prstGeom>
        </p:spPr>
        <p:txBody>
          <a:bodyPr/>
          <a:lstStyle/>
          <a:p>
            <a:r>
              <a:t>Text</a:t>
            </a:r>
          </a:p>
        </p:txBody>
      </p:sp>
      <p:sp>
        <p:nvSpPr>
          <p:cNvPr id="390" name="Interface"/>
          <p:cNvSpPr txBox="1">
            <a:spLocks noGrp="1"/>
          </p:cNvSpPr>
          <p:nvPr>
            <p:ph type="title"/>
          </p:nvPr>
        </p:nvSpPr>
        <p:spPr>
          <a:prstGeom prst="rect">
            <a:avLst/>
          </a:prstGeom>
        </p:spPr>
        <p:txBody>
          <a:bodyPr/>
          <a:lstStyle>
            <a:lvl1pPr defTabSz="467359">
              <a:spcBef>
                <a:spcPts val="2200"/>
              </a:spcBef>
              <a:defRPr sz="4800"/>
            </a:lvl1pPr>
          </a:lstStyle>
          <a:p>
            <a:r>
              <a:t>Interface</a:t>
            </a:r>
          </a:p>
        </p:txBody>
      </p:sp>
      <p:sp>
        <p:nvSpPr>
          <p:cNvPr id="391" name="public class Heroes {…"/>
          <p:cNvSpPr txBox="1"/>
          <p:nvPr/>
        </p:nvSpPr>
        <p:spPr>
          <a:xfrm>
            <a:off x="759328" y="2702277"/>
            <a:ext cx="5468147" cy="579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Heroes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9876AA"/>
                </a:solidFill>
              </a:rPr>
              <a:t>name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hp</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mana</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baseDamage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attackSpeed</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Heroes</a:t>
            </a:r>
            <a:r>
              <a:t>(String name</a:t>
            </a:r>
            <a:r>
              <a:rPr>
                <a:solidFill>
                  <a:srgbClr val="CC7831"/>
                </a:solidFill>
              </a:rPr>
              <a:t>, </a:t>
            </a:r>
            <a:r>
              <a:t>Integer hp</a:t>
            </a:r>
            <a:r>
              <a:rPr>
                <a:solidFill>
                  <a:srgbClr val="CC7831"/>
                </a:solidFill>
              </a:rPr>
              <a:t>, </a:t>
            </a:r>
            <a:r>
              <a:t>Integer mana</a:t>
            </a:r>
            <a:r>
              <a:rPr>
                <a:solidFill>
                  <a:srgbClr val="CC7831"/>
                </a:solidFill>
              </a:rPr>
              <a:t>, </a:t>
            </a:r>
            <a:r>
              <a:t>Integer baseDamage</a:t>
            </a:r>
            <a:r>
              <a:rPr>
                <a:solidFill>
                  <a:srgbClr val="CC7831"/>
                </a:solidFill>
              </a:rPr>
              <a:t>, </a:t>
            </a:r>
            <a:r>
              <a:t>Integer attackSpeed)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name </a:t>
            </a:r>
            <a:r>
              <a:t>= name</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hp </a:t>
            </a:r>
            <a:r>
              <a:rPr>
                <a:solidFill>
                  <a:srgbClr val="A9B7C6"/>
                </a:solidFill>
              </a:rPr>
              <a:t>= hp</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mana </a:t>
            </a:r>
            <a:r>
              <a:rPr>
                <a:solidFill>
                  <a:srgbClr val="A9B7C6"/>
                </a:solidFill>
              </a:rPr>
              <a:t>= mana</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baseDamage </a:t>
            </a:r>
            <a:r>
              <a:rPr>
                <a:solidFill>
                  <a:srgbClr val="A9B7C6"/>
                </a:solidFill>
              </a:rPr>
              <a:t>= baseDamage</a:t>
            </a:r>
            <a:r>
              <a:t>;</a:t>
            </a:r>
          </a:p>
          <a:p>
            <a:pPr defTabSz="457200">
              <a:spcBef>
                <a:spcPts val="0"/>
              </a:spcBef>
              <a:defRPr sz="1200">
                <a:solidFill>
                  <a:srgbClr val="A9B7C6"/>
                </a:solidFill>
                <a:latin typeface="Menlo"/>
                <a:ea typeface="Menlo"/>
                <a:cs typeface="Menlo"/>
                <a:sym typeface="Menlo"/>
              </a:defRPr>
            </a:pPr>
            <a:r>
              <a:rPr>
                <a:solidFill>
                  <a:srgbClr val="CC7831"/>
                </a:solidFill>
              </a:rPr>
              <a:t>        this</a:t>
            </a:r>
            <a:r>
              <a:t>.</a:t>
            </a:r>
            <a:r>
              <a:rPr>
                <a:solidFill>
                  <a:srgbClr val="9876AA"/>
                </a:solidFill>
              </a:rPr>
              <a:t>attackSpeed </a:t>
            </a:r>
            <a:r>
              <a:t>= 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attack</a:t>
            </a:r>
            <a:r>
              <a:t>(Heroes heroes) {</a:t>
            </a:r>
          </a:p>
          <a:p>
            <a:pPr defTabSz="457200">
              <a:spcBef>
                <a:spcPts val="0"/>
              </a:spcBef>
              <a:defRPr sz="1200">
                <a:solidFill>
                  <a:srgbClr val="A9B7C6"/>
                </a:solidFill>
                <a:latin typeface="Menlo"/>
                <a:ea typeface="Menlo"/>
                <a:cs typeface="Menlo"/>
                <a:sym typeface="Menlo"/>
              </a:defRPr>
            </a:pPr>
            <a:r>
              <a:t>        heroes.getHit(</a:t>
            </a:r>
            <a:r>
              <a:rPr>
                <a:solidFill>
                  <a:srgbClr val="CC7831"/>
                </a:solidFill>
              </a:rPr>
              <a:t>this</a:t>
            </a:r>
            <a:r>
              <a:t>.</a:t>
            </a:r>
            <a:r>
              <a:rPr>
                <a:solidFill>
                  <a:srgbClr val="9876AA"/>
                </a:solidFill>
              </a:rPr>
              <a:t>baseDamage</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getHit</a:t>
            </a:r>
            <a:r>
              <a:t>(Integer 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a:t>
            </a:r>
            <a:r>
              <a:rPr>
                <a:solidFill>
                  <a:srgbClr val="CC7831"/>
                </a:solidFill>
              </a:rPr>
              <a:t>this</a:t>
            </a:r>
            <a:r>
              <a:t>.</a:t>
            </a:r>
            <a:r>
              <a:rPr>
                <a:solidFill>
                  <a:srgbClr val="9876AA"/>
                </a:solidFill>
              </a:rPr>
              <a:t>hp</a:t>
            </a:r>
            <a:r>
              <a:t>-damage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"Heroes{"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"hp=" </a:t>
            </a:r>
            <a:r>
              <a:t>+ </a:t>
            </a:r>
            <a:r>
              <a:rPr>
                <a:solidFill>
                  <a:srgbClr val="9876AA"/>
                </a:solidFill>
              </a:rPr>
              <a:t>hp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mana=" </a:t>
            </a:r>
            <a:r>
              <a:t>+ </a:t>
            </a:r>
            <a:r>
              <a:rPr>
                <a:solidFill>
                  <a:srgbClr val="9876AA"/>
                </a:solidFill>
              </a:rPr>
              <a:t>mana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baseDamage=" </a:t>
            </a:r>
            <a:r>
              <a:t>+ </a:t>
            </a:r>
            <a:r>
              <a:rPr>
                <a:solidFill>
                  <a:srgbClr val="9876AA"/>
                </a:solidFill>
              </a:rPr>
              <a:t>baseDamage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392" name="Line"/>
          <p:cNvSpPr/>
          <p:nvPr/>
        </p:nvSpPr>
        <p:spPr>
          <a:xfrm flipH="1">
            <a:off x="4429106" y="5689551"/>
            <a:ext cx="1032520" cy="1"/>
          </a:xfrm>
          <a:prstGeom prst="line">
            <a:avLst/>
          </a:prstGeom>
          <a:ln w="25400">
            <a:solidFill>
              <a:schemeClr val="accent5"/>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93" name="It can hit only a Hero"/>
          <p:cNvSpPr txBox="1"/>
          <p:nvPr/>
        </p:nvSpPr>
        <p:spPr>
          <a:xfrm>
            <a:off x="5483122" y="5467301"/>
            <a:ext cx="250037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It can hit only a Hero</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ext"/>
          <p:cNvSpPr txBox="1">
            <a:spLocks noGrp="1"/>
          </p:cNvSpPr>
          <p:nvPr>
            <p:ph type="body" idx="13"/>
          </p:nvPr>
        </p:nvSpPr>
        <p:spPr>
          <a:prstGeom prst="rect">
            <a:avLst/>
          </a:prstGeom>
        </p:spPr>
        <p:txBody>
          <a:bodyPr/>
          <a:lstStyle/>
          <a:p>
            <a:r>
              <a:t>Text</a:t>
            </a:r>
          </a:p>
        </p:txBody>
      </p:sp>
      <p:sp>
        <p:nvSpPr>
          <p:cNvPr id="396" name="Interface"/>
          <p:cNvSpPr txBox="1">
            <a:spLocks noGrp="1"/>
          </p:cNvSpPr>
          <p:nvPr>
            <p:ph type="title"/>
          </p:nvPr>
        </p:nvSpPr>
        <p:spPr>
          <a:prstGeom prst="rect">
            <a:avLst/>
          </a:prstGeom>
        </p:spPr>
        <p:txBody>
          <a:bodyPr/>
          <a:lstStyle>
            <a:lvl1pPr defTabSz="467359">
              <a:spcBef>
                <a:spcPts val="2200"/>
              </a:spcBef>
              <a:defRPr sz="4800"/>
            </a:lvl1pPr>
          </a:lstStyle>
          <a:p>
            <a:r>
              <a:t>Interface</a:t>
            </a:r>
          </a:p>
        </p:txBody>
      </p:sp>
      <p:sp>
        <p:nvSpPr>
          <p:cNvPr id="397" name="Oval"/>
          <p:cNvSpPr/>
          <p:nvPr/>
        </p:nvSpPr>
        <p:spPr>
          <a:xfrm>
            <a:off x="2848236" y="3605288"/>
            <a:ext cx="843369" cy="851072"/>
          </a:xfrm>
          <a:prstGeom prst="ellipse">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98" name="Line"/>
          <p:cNvSpPr/>
          <p:nvPr/>
        </p:nvSpPr>
        <p:spPr>
          <a:xfrm flipV="1">
            <a:off x="3269920" y="4474422"/>
            <a:ext cx="1" cy="127000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399" name="Line"/>
          <p:cNvSpPr/>
          <p:nvPr/>
        </p:nvSpPr>
        <p:spPr>
          <a:xfrm>
            <a:off x="2520051" y="4876800"/>
            <a:ext cx="1499740" cy="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0" name="Line"/>
          <p:cNvSpPr/>
          <p:nvPr/>
        </p:nvSpPr>
        <p:spPr>
          <a:xfrm flipV="1">
            <a:off x="2997882" y="5729988"/>
            <a:ext cx="236791" cy="68263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1" name="Line"/>
          <p:cNvSpPr/>
          <p:nvPr/>
        </p:nvSpPr>
        <p:spPr>
          <a:xfrm flipH="1" flipV="1">
            <a:off x="3274308" y="5730149"/>
            <a:ext cx="258925" cy="715126"/>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2" name="Line"/>
          <p:cNvSpPr/>
          <p:nvPr/>
        </p:nvSpPr>
        <p:spPr>
          <a:xfrm flipV="1">
            <a:off x="3958548" y="3647064"/>
            <a:ext cx="1" cy="127000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3" name="Line"/>
          <p:cNvSpPr/>
          <p:nvPr/>
        </p:nvSpPr>
        <p:spPr>
          <a:xfrm>
            <a:off x="3809772" y="4689342"/>
            <a:ext cx="297553"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4" name="Oval"/>
          <p:cNvSpPr/>
          <p:nvPr/>
        </p:nvSpPr>
        <p:spPr>
          <a:xfrm>
            <a:off x="7031436" y="3609622"/>
            <a:ext cx="843369" cy="851072"/>
          </a:xfrm>
          <a:prstGeom prst="ellipse">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05" name="Line"/>
          <p:cNvSpPr/>
          <p:nvPr/>
        </p:nvSpPr>
        <p:spPr>
          <a:xfrm flipV="1">
            <a:off x="7453120" y="4478756"/>
            <a:ext cx="1" cy="127000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6" name="Line"/>
          <p:cNvSpPr/>
          <p:nvPr/>
        </p:nvSpPr>
        <p:spPr>
          <a:xfrm>
            <a:off x="6703251" y="4881133"/>
            <a:ext cx="1499739"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7" name="Line"/>
          <p:cNvSpPr/>
          <p:nvPr/>
        </p:nvSpPr>
        <p:spPr>
          <a:xfrm flipV="1">
            <a:off x="7181082" y="5734322"/>
            <a:ext cx="236791" cy="68263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8" name="Line"/>
          <p:cNvSpPr/>
          <p:nvPr/>
        </p:nvSpPr>
        <p:spPr>
          <a:xfrm flipH="1" flipV="1">
            <a:off x="7457508" y="5734483"/>
            <a:ext cx="258925" cy="715126"/>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09" name="Line"/>
          <p:cNvSpPr/>
          <p:nvPr/>
        </p:nvSpPr>
        <p:spPr>
          <a:xfrm flipV="1">
            <a:off x="8141747" y="3651398"/>
            <a:ext cx="1" cy="127000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10" name="Line"/>
          <p:cNvSpPr/>
          <p:nvPr/>
        </p:nvSpPr>
        <p:spPr>
          <a:xfrm>
            <a:off x="7992971" y="4693676"/>
            <a:ext cx="297553"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11" name="Line"/>
          <p:cNvSpPr/>
          <p:nvPr/>
        </p:nvSpPr>
        <p:spPr>
          <a:xfrm flipV="1">
            <a:off x="4722030" y="4876799"/>
            <a:ext cx="1278981" cy="2"/>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12" name="Line"/>
          <p:cNvSpPr/>
          <p:nvPr/>
        </p:nvSpPr>
        <p:spPr>
          <a:xfrm flipV="1">
            <a:off x="4634476" y="2413313"/>
            <a:ext cx="1969892" cy="1621846"/>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13" name="Line"/>
          <p:cNvSpPr/>
          <p:nvPr/>
        </p:nvSpPr>
        <p:spPr>
          <a:xfrm>
            <a:off x="4722030" y="5513112"/>
            <a:ext cx="1551582" cy="2127556"/>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14" name="Clock Tower"/>
          <p:cNvSpPr/>
          <p:nvPr/>
        </p:nvSpPr>
        <p:spPr>
          <a:xfrm>
            <a:off x="7375031" y="1505916"/>
            <a:ext cx="423879" cy="1507857"/>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0730" y="0"/>
                  <a:pt x="10647" y="7"/>
                  <a:pt x="10590" y="24"/>
                </a:cubicBezTo>
                <a:lnTo>
                  <a:pt x="1784" y="2516"/>
                </a:lnTo>
                <a:cubicBezTo>
                  <a:pt x="1726" y="2532"/>
                  <a:pt x="1667" y="2536"/>
                  <a:pt x="1610" y="2536"/>
                </a:cubicBezTo>
                <a:lnTo>
                  <a:pt x="228" y="2536"/>
                </a:lnTo>
                <a:cubicBezTo>
                  <a:pt x="113" y="2536"/>
                  <a:pt x="0" y="2564"/>
                  <a:pt x="0" y="2602"/>
                </a:cubicBezTo>
                <a:lnTo>
                  <a:pt x="0" y="2985"/>
                </a:lnTo>
                <a:cubicBezTo>
                  <a:pt x="0" y="3018"/>
                  <a:pt x="94" y="3050"/>
                  <a:pt x="228" y="3050"/>
                </a:cubicBezTo>
                <a:lnTo>
                  <a:pt x="1418" y="3050"/>
                </a:lnTo>
                <a:cubicBezTo>
                  <a:pt x="1533" y="3050"/>
                  <a:pt x="1652" y="3078"/>
                  <a:pt x="1652" y="3115"/>
                </a:cubicBezTo>
                <a:lnTo>
                  <a:pt x="1652" y="6227"/>
                </a:lnTo>
                <a:cubicBezTo>
                  <a:pt x="1652" y="6260"/>
                  <a:pt x="1552" y="6292"/>
                  <a:pt x="1418" y="6292"/>
                </a:cubicBezTo>
                <a:lnTo>
                  <a:pt x="228" y="6292"/>
                </a:lnTo>
                <a:cubicBezTo>
                  <a:pt x="113" y="6292"/>
                  <a:pt x="0" y="6320"/>
                  <a:pt x="0" y="6357"/>
                </a:cubicBezTo>
                <a:lnTo>
                  <a:pt x="0" y="6741"/>
                </a:lnTo>
                <a:cubicBezTo>
                  <a:pt x="0" y="6773"/>
                  <a:pt x="94" y="6805"/>
                  <a:pt x="228" y="6805"/>
                </a:cubicBezTo>
                <a:lnTo>
                  <a:pt x="673" y="6805"/>
                </a:lnTo>
                <a:cubicBezTo>
                  <a:pt x="769" y="6805"/>
                  <a:pt x="845" y="6822"/>
                  <a:pt x="883" y="6844"/>
                </a:cubicBezTo>
                <a:lnTo>
                  <a:pt x="2649" y="7843"/>
                </a:lnTo>
                <a:cubicBezTo>
                  <a:pt x="2745" y="7892"/>
                  <a:pt x="2787" y="7946"/>
                  <a:pt x="2787" y="8000"/>
                </a:cubicBezTo>
                <a:lnTo>
                  <a:pt x="2787" y="21600"/>
                </a:lnTo>
                <a:lnTo>
                  <a:pt x="7881" y="21600"/>
                </a:lnTo>
                <a:lnTo>
                  <a:pt x="7881" y="20195"/>
                </a:lnTo>
                <a:cubicBezTo>
                  <a:pt x="7881" y="19747"/>
                  <a:pt x="9187" y="19380"/>
                  <a:pt x="10782" y="19380"/>
                </a:cubicBezTo>
                <a:cubicBezTo>
                  <a:pt x="12377" y="19380"/>
                  <a:pt x="13683" y="19747"/>
                  <a:pt x="13683" y="20195"/>
                </a:cubicBezTo>
                <a:lnTo>
                  <a:pt x="13683" y="21600"/>
                </a:lnTo>
                <a:lnTo>
                  <a:pt x="18741" y="21600"/>
                </a:lnTo>
                <a:lnTo>
                  <a:pt x="18741" y="8011"/>
                </a:lnTo>
                <a:cubicBezTo>
                  <a:pt x="18741" y="7962"/>
                  <a:pt x="18796" y="7907"/>
                  <a:pt x="18873" y="7859"/>
                </a:cubicBezTo>
                <a:lnTo>
                  <a:pt x="20663" y="6839"/>
                </a:lnTo>
                <a:cubicBezTo>
                  <a:pt x="20701" y="6817"/>
                  <a:pt x="20777" y="6800"/>
                  <a:pt x="20873" y="6800"/>
                </a:cubicBezTo>
                <a:lnTo>
                  <a:pt x="21354" y="6800"/>
                </a:lnTo>
                <a:cubicBezTo>
                  <a:pt x="21469" y="6800"/>
                  <a:pt x="21582" y="6773"/>
                  <a:pt x="21582" y="6736"/>
                </a:cubicBezTo>
                <a:lnTo>
                  <a:pt x="21582" y="6352"/>
                </a:lnTo>
                <a:cubicBezTo>
                  <a:pt x="21582" y="6320"/>
                  <a:pt x="21488" y="6286"/>
                  <a:pt x="21354" y="6286"/>
                </a:cubicBezTo>
                <a:lnTo>
                  <a:pt x="20200" y="6286"/>
                </a:lnTo>
                <a:cubicBezTo>
                  <a:pt x="20085" y="6286"/>
                  <a:pt x="19966" y="6260"/>
                  <a:pt x="19966" y="6222"/>
                </a:cubicBezTo>
                <a:lnTo>
                  <a:pt x="19966" y="3110"/>
                </a:lnTo>
                <a:cubicBezTo>
                  <a:pt x="19966" y="3072"/>
                  <a:pt x="20084" y="3039"/>
                  <a:pt x="20218" y="3050"/>
                </a:cubicBezTo>
                <a:lnTo>
                  <a:pt x="21372" y="3050"/>
                </a:lnTo>
                <a:cubicBezTo>
                  <a:pt x="21487" y="3050"/>
                  <a:pt x="21600" y="3023"/>
                  <a:pt x="21600" y="2985"/>
                </a:cubicBezTo>
                <a:lnTo>
                  <a:pt x="21600" y="2602"/>
                </a:lnTo>
                <a:cubicBezTo>
                  <a:pt x="21600" y="2570"/>
                  <a:pt x="21506" y="2536"/>
                  <a:pt x="21372" y="2536"/>
                </a:cubicBezTo>
                <a:lnTo>
                  <a:pt x="20026" y="2536"/>
                </a:lnTo>
                <a:cubicBezTo>
                  <a:pt x="19969" y="2536"/>
                  <a:pt x="19891" y="2527"/>
                  <a:pt x="19852" y="2516"/>
                </a:cubicBezTo>
                <a:lnTo>
                  <a:pt x="11028" y="24"/>
                </a:lnTo>
                <a:cubicBezTo>
                  <a:pt x="10971" y="7"/>
                  <a:pt x="10894" y="0"/>
                  <a:pt x="10812" y="0"/>
                </a:cubicBezTo>
                <a:close/>
                <a:moveTo>
                  <a:pt x="10818" y="3288"/>
                </a:moveTo>
                <a:cubicBezTo>
                  <a:pt x="13528" y="3288"/>
                  <a:pt x="15719" y="3904"/>
                  <a:pt x="15719" y="4665"/>
                </a:cubicBezTo>
                <a:cubicBezTo>
                  <a:pt x="15719" y="5427"/>
                  <a:pt x="13528" y="6043"/>
                  <a:pt x="10818" y="6043"/>
                </a:cubicBezTo>
                <a:cubicBezTo>
                  <a:pt x="8108" y="6043"/>
                  <a:pt x="5917" y="5427"/>
                  <a:pt x="5917" y="4665"/>
                </a:cubicBezTo>
                <a:cubicBezTo>
                  <a:pt x="5917" y="3904"/>
                  <a:pt x="8108" y="3288"/>
                  <a:pt x="10818" y="3288"/>
                </a:cubicBezTo>
                <a:close/>
                <a:moveTo>
                  <a:pt x="10782" y="3428"/>
                </a:moveTo>
                <a:cubicBezTo>
                  <a:pt x="10724" y="3428"/>
                  <a:pt x="10686" y="3439"/>
                  <a:pt x="10686" y="3455"/>
                </a:cubicBezTo>
                <a:lnTo>
                  <a:pt x="10476" y="4596"/>
                </a:lnTo>
                <a:cubicBezTo>
                  <a:pt x="10476" y="4607"/>
                  <a:pt x="10454" y="4611"/>
                  <a:pt x="10416" y="4617"/>
                </a:cubicBezTo>
                <a:lnTo>
                  <a:pt x="9569" y="4747"/>
                </a:lnTo>
                <a:cubicBezTo>
                  <a:pt x="9511" y="4752"/>
                  <a:pt x="9494" y="4775"/>
                  <a:pt x="9533" y="4785"/>
                </a:cubicBezTo>
                <a:lnTo>
                  <a:pt x="9899" y="4947"/>
                </a:lnTo>
                <a:cubicBezTo>
                  <a:pt x="9918" y="4958"/>
                  <a:pt x="9993" y="4963"/>
                  <a:pt x="10031" y="4953"/>
                </a:cubicBezTo>
                <a:lnTo>
                  <a:pt x="10319" y="4893"/>
                </a:lnTo>
                <a:cubicBezTo>
                  <a:pt x="10358" y="4888"/>
                  <a:pt x="10398" y="4893"/>
                  <a:pt x="10398" y="4904"/>
                </a:cubicBezTo>
                <a:lnTo>
                  <a:pt x="10380" y="5012"/>
                </a:lnTo>
                <a:cubicBezTo>
                  <a:pt x="10380" y="5028"/>
                  <a:pt x="10418" y="5039"/>
                  <a:pt x="10476" y="5039"/>
                </a:cubicBezTo>
                <a:lnTo>
                  <a:pt x="11166" y="5039"/>
                </a:lnTo>
                <a:cubicBezTo>
                  <a:pt x="11224" y="5039"/>
                  <a:pt x="11263" y="5028"/>
                  <a:pt x="11263" y="5012"/>
                </a:cubicBezTo>
                <a:lnTo>
                  <a:pt x="11202" y="4720"/>
                </a:lnTo>
                <a:cubicBezTo>
                  <a:pt x="11202" y="4714"/>
                  <a:pt x="11225" y="4703"/>
                  <a:pt x="11244" y="4698"/>
                </a:cubicBezTo>
                <a:lnTo>
                  <a:pt x="13046" y="4314"/>
                </a:lnTo>
                <a:cubicBezTo>
                  <a:pt x="13085" y="4303"/>
                  <a:pt x="13090" y="4288"/>
                  <a:pt x="13071" y="4277"/>
                </a:cubicBezTo>
                <a:lnTo>
                  <a:pt x="13046" y="4250"/>
                </a:lnTo>
                <a:cubicBezTo>
                  <a:pt x="13008" y="4234"/>
                  <a:pt x="12953" y="4233"/>
                  <a:pt x="12914" y="4238"/>
                </a:cubicBezTo>
                <a:lnTo>
                  <a:pt x="11244" y="4493"/>
                </a:lnTo>
                <a:cubicBezTo>
                  <a:pt x="11225" y="4493"/>
                  <a:pt x="11184" y="4487"/>
                  <a:pt x="11184" y="4481"/>
                </a:cubicBezTo>
                <a:lnTo>
                  <a:pt x="10992" y="3455"/>
                </a:lnTo>
                <a:cubicBezTo>
                  <a:pt x="10992" y="3439"/>
                  <a:pt x="10954" y="3428"/>
                  <a:pt x="10896" y="3428"/>
                </a:cubicBezTo>
                <a:lnTo>
                  <a:pt x="10782" y="3428"/>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15" name="Piñata"/>
          <p:cNvSpPr/>
          <p:nvPr/>
        </p:nvSpPr>
        <p:spPr>
          <a:xfrm>
            <a:off x="6852042" y="7381244"/>
            <a:ext cx="1202157" cy="1331265"/>
          </a:xfrm>
          <a:custGeom>
            <a:avLst/>
            <a:gdLst/>
            <a:ahLst/>
            <a:cxnLst>
              <a:cxn ang="0">
                <a:pos x="wd2" y="hd2"/>
              </a:cxn>
              <a:cxn ang="5400000">
                <a:pos x="wd2" y="hd2"/>
              </a:cxn>
              <a:cxn ang="10800000">
                <a:pos x="wd2" y="hd2"/>
              </a:cxn>
              <a:cxn ang="16200000">
                <a:pos x="wd2" y="hd2"/>
              </a:cxn>
            </a:cxnLst>
            <a:rect l="0" t="0" r="r" b="b"/>
            <a:pathLst>
              <a:path w="21204" h="21600" extrusionOk="0">
                <a:moveTo>
                  <a:pt x="9559" y="0"/>
                </a:moveTo>
                <a:lnTo>
                  <a:pt x="9559" y="8716"/>
                </a:lnTo>
                <a:lnTo>
                  <a:pt x="10074" y="8716"/>
                </a:lnTo>
                <a:lnTo>
                  <a:pt x="10074" y="0"/>
                </a:lnTo>
                <a:lnTo>
                  <a:pt x="9559" y="0"/>
                </a:lnTo>
                <a:close/>
                <a:moveTo>
                  <a:pt x="20925" y="2845"/>
                </a:moveTo>
                <a:cubicBezTo>
                  <a:pt x="20888" y="2839"/>
                  <a:pt x="20847" y="2839"/>
                  <a:pt x="20804" y="2847"/>
                </a:cubicBezTo>
                <a:lnTo>
                  <a:pt x="15603" y="3741"/>
                </a:lnTo>
                <a:cubicBezTo>
                  <a:pt x="15215" y="3808"/>
                  <a:pt x="14858" y="3989"/>
                  <a:pt x="14589" y="4256"/>
                </a:cubicBezTo>
                <a:lnTo>
                  <a:pt x="12795" y="6036"/>
                </a:lnTo>
                <a:cubicBezTo>
                  <a:pt x="12561" y="6268"/>
                  <a:pt x="12402" y="6554"/>
                  <a:pt x="12336" y="6865"/>
                </a:cubicBezTo>
                <a:lnTo>
                  <a:pt x="12041" y="8269"/>
                </a:lnTo>
                <a:cubicBezTo>
                  <a:pt x="11940" y="8744"/>
                  <a:pt x="11487" y="9087"/>
                  <a:pt x="10960" y="9087"/>
                </a:cubicBezTo>
                <a:lnTo>
                  <a:pt x="7961" y="9087"/>
                </a:lnTo>
                <a:cubicBezTo>
                  <a:pt x="6449" y="9087"/>
                  <a:pt x="5109" y="9742"/>
                  <a:pt x="4250" y="10754"/>
                </a:cubicBezTo>
                <a:lnTo>
                  <a:pt x="3474" y="10754"/>
                </a:lnTo>
                <a:cubicBezTo>
                  <a:pt x="2348" y="10754"/>
                  <a:pt x="1430" y="11597"/>
                  <a:pt x="1430" y="12633"/>
                </a:cubicBezTo>
                <a:lnTo>
                  <a:pt x="1430" y="14069"/>
                </a:lnTo>
                <a:cubicBezTo>
                  <a:pt x="-285" y="15176"/>
                  <a:pt x="22" y="17110"/>
                  <a:pt x="22" y="17110"/>
                </a:cubicBezTo>
                <a:lnTo>
                  <a:pt x="500" y="17015"/>
                </a:lnTo>
                <a:lnTo>
                  <a:pt x="515" y="18071"/>
                </a:lnTo>
                <a:lnTo>
                  <a:pt x="965" y="17894"/>
                </a:lnTo>
                <a:lnTo>
                  <a:pt x="1201" y="18927"/>
                </a:lnTo>
                <a:lnTo>
                  <a:pt x="1605" y="18674"/>
                </a:lnTo>
                <a:lnTo>
                  <a:pt x="2054" y="19646"/>
                </a:lnTo>
                <a:lnTo>
                  <a:pt x="2616" y="19114"/>
                </a:lnTo>
                <a:lnTo>
                  <a:pt x="2616" y="12633"/>
                </a:lnTo>
                <a:cubicBezTo>
                  <a:pt x="2616" y="12197"/>
                  <a:pt x="3001" y="11843"/>
                  <a:pt x="3474" y="11843"/>
                </a:cubicBezTo>
                <a:lnTo>
                  <a:pt x="3577" y="11843"/>
                </a:lnTo>
                <a:cubicBezTo>
                  <a:pt x="3345" y="12390"/>
                  <a:pt x="3230" y="12989"/>
                  <a:pt x="3261" y="13615"/>
                </a:cubicBezTo>
                <a:lnTo>
                  <a:pt x="3278" y="21011"/>
                </a:lnTo>
                <a:cubicBezTo>
                  <a:pt x="3278" y="21329"/>
                  <a:pt x="3559" y="21586"/>
                  <a:pt x="3905" y="21586"/>
                </a:cubicBezTo>
                <a:lnTo>
                  <a:pt x="5740" y="21586"/>
                </a:lnTo>
                <a:cubicBezTo>
                  <a:pt x="6032" y="21586"/>
                  <a:pt x="6286" y="21400"/>
                  <a:pt x="6350" y="21138"/>
                </a:cubicBezTo>
                <a:lnTo>
                  <a:pt x="7244" y="17525"/>
                </a:lnTo>
                <a:cubicBezTo>
                  <a:pt x="7348" y="17103"/>
                  <a:pt x="7757" y="16804"/>
                  <a:pt x="8227" y="16804"/>
                </a:cubicBezTo>
                <a:lnTo>
                  <a:pt x="11021" y="16804"/>
                </a:lnTo>
                <a:cubicBezTo>
                  <a:pt x="11490" y="16804"/>
                  <a:pt x="11896" y="17101"/>
                  <a:pt x="12002" y="17521"/>
                </a:cubicBezTo>
                <a:lnTo>
                  <a:pt x="12922" y="21154"/>
                </a:lnTo>
                <a:cubicBezTo>
                  <a:pt x="12988" y="21416"/>
                  <a:pt x="13241" y="21600"/>
                  <a:pt x="13532" y="21600"/>
                </a:cubicBezTo>
                <a:lnTo>
                  <a:pt x="15251" y="21600"/>
                </a:lnTo>
                <a:cubicBezTo>
                  <a:pt x="15597" y="21600"/>
                  <a:pt x="15879" y="21341"/>
                  <a:pt x="15879" y="21023"/>
                </a:cubicBezTo>
                <a:lnTo>
                  <a:pt x="15879" y="17256"/>
                </a:lnTo>
                <a:cubicBezTo>
                  <a:pt x="15879" y="16889"/>
                  <a:pt x="16037" y="16541"/>
                  <a:pt x="16308" y="16271"/>
                </a:cubicBezTo>
                <a:cubicBezTo>
                  <a:pt x="17257" y="15324"/>
                  <a:pt x="17975" y="13665"/>
                  <a:pt x="18071" y="10505"/>
                </a:cubicBezTo>
                <a:cubicBezTo>
                  <a:pt x="18083" y="10097"/>
                  <a:pt x="18439" y="9770"/>
                  <a:pt x="18882" y="9764"/>
                </a:cubicBezTo>
                <a:lnTo>
                  <a:pt x="20045" y="9749"/>
                </a:lnTo>
                <a:cubicBezTo>
                  <a:pt x="20268" y="9746"/>
                  <a:pt x="20465" y="9613"/>
                  <a:pt x="20535" y="9418"/>
                </a:cubicBezTo>
                <a:lnTo>
                  <a:pt x="20991" y="8146"/>
                </a:lnTo>
                <a:cubicBezTo>
                  <a:pt x="21057" y="7961"/>
                  <a:pt x="20997" y="7758"/>
                  <a:pt x="20837" y="7631"/>
                </a:cubicBezTo>
                <a:lnTo>
                  <a:pt x="18873" y="6063"/>
                </a:lnTo>
                <a:cubicBezTo>
                  <a:pt x="18540" y="5798"/>
                  <a:pt x="18547" y="5321"/>
                  <a:pt x="18885" y="5062"/>
                </a:cubicBezTo>
                <a:lnTo>
                  <a:pt x="21081" y="3388"/>
                </a:lnTo>
                <a:cubicBezTo>
                  <a:pt x="21315" y="3210"/>
                  <a:pt x="21189" y="2885"/>
                  <a:pt x="20925" y="2845"/>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16" name="Tower"/>
          <p:cNvSpPr txBox="1"/>
          <p:nvPr/>
        </p:nvSpPr>
        <p:spPr>
          <a:xfrm>
            <a:off x="8216376" y="2037594"/>
            <a:ext cx="82321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Tower</a:t>
            </a:r>
          </a:p>
        </p:txBody>
      </p:sp>
      <p:sp>
        <p:nvSpPr>
          <p:cNvPr id="417" name="Soldier"/>
          <p:cNvSpPr txBox="1"/>
          <p:nvPr/>
        </p:nvSpPr>
        <p:spPr>
          <a:xfrm>
            <a:off x="8330896" y="7824626"/>
            <a:ext cx="94437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Soldier</a:t>
            </a:r>
          </a:p>
        </p:txBody>
      </p:sp>
      <p:sp>
        <p:nvSpPr>
          <p:cNvPr id="418" name="Heroes"/>
          <p:cNvSpPr txBox="1"/>
          <p:nvPr/>
        </p:nvSpPr>
        <p:spPr>
          <a:xfrm>
            <a:off x="8408692" y="4654550"/>
            <a:ext cx="94564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Heroes</a:t>
            </a:r>
          </a:p>
        </p:txBody>
      </p:sp>
      <p:sp>
        <p:nvSpPr>
          <p:cNvPr id="419" name="Heroes"/>
          <p:cNvSpPr txBox="1"/>
          <p:nvPr/>
        </p:nvSpPr>
        <p:spPr>
          <a:xfrm>
            <a:off x="1234532" y="4654550"/>
            <a:ext cx="94564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Heroes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
          <p:cNvSpPr txBox="1">
            <a:spLocks noGrp="1"/>
          </p:cNvSpPr>
          <p:nvPr>
            <p:ph type="body" idx="13"/>
          </p:nvPr>
        </p:nvSpPr>
        <p:spPr>
          <a:prstGeom prst="rect">
            <a:avLst/>
          </a:prstGeom>
        </p:spPr>
        <p:txBody>
          <a:bodyPr/>
          <a:lstStyle/>
          <a:p>
            <a:r>
              <a:t>Text</a:t>
            </a:r>
          </a:p>
        </p:txBody>
      </p:sp>
      <p:sp>
        <p:nvSpPr>
          <p:cNvPr id="422" name="Interface"/>
          <p:cNvSpPr txBox="1">
            <a:spLocks noGrp="1"/>
          </p:cNvSpPr>
          <p:nvPr>
            <p:ph type="title"/>
          </p:nvPr>
        </p:nvSpPr>
        <p:spPr>
          <a:prstGeom prst="rect">
            <a:avLst/>
          </a:prstGeom>
        </p:spPr>
        <p:txBody>
          <a:bodyPr/>
          <a:lstStyle>
            <a:lvl1pPr defTabSz="467359">
              <a:spcBef>
                <a:spcPts val="2200"/>
              </a:spcBef>
              <a:defRPr sz="4800"/>
            </a:lvl1pPr>
          </a:lstStyle>
          <a:p>
            <a:r>
              <a:t>Interface</a:t>
            </a:r>
          </a:p>
        </p:txBody>
      </p:sp>
      <p:sp>
        <p:nvSpPr>
          <p:cNvPr id="423" name="public interface HitAble {…"/>
          <p:cNvSpPr txBox="1"/>
          <p:nvPr/>
        </p:nvSpPr>
        <p:spPr>
          <a:xfrm>
            <a:off x="741208" y="2882900"/>
            <a:ext cx="3784403"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interface </a:t>
            </a:r>
            <a:r>
              <a:rPr>
                <a:solidFill>
                  <a:srgbClr val="A9B7C6"/>
                </a:solidFill>
              </a:rPr>
              <a:t>HitAble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getHit</a:t>
            </a:r>
            <a:r>
              <a:t>(Integer damage)</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424" name="public class Heroes implements HitAble {…"/>
          <p:cNvSpPr txBox="1"/>
          <p:nvPr/>
        </p:nvSpPr>
        <p:spPr>
          <a:xfrm>
            <a:off x="6013667" y="2316640"/>
            <a:ext cx="5900093" cy="596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Heroes </a:t>
            </a:r>
            <a:r>
              <a:t>implements </a:t>
            </a:r>
            <a:r>
              <a:rPr>
                <a:solidFill>
                  <a:srgbClr val="A9B7C6"/>
                </a:solidFill>
              </a:rPr>
              <a:t>HitAble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9876AA"/>
                </a:solidFill>
              </a:rPr>
              <a:t>name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hp</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mana</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baseDamage</a:t>
            </a:r>
            <a:r>
              <a:t>;</a:t>
            </a:r>
          </a:p>
          <a:p>
            <a:pPr defTabSz="457200">
              <a:spcBef>
                <a:spcPts val="0"/>
              </a:spcBef>
              <a:defRPr sz="1200">
                <a:solidFill>
                  <a:srgbClr val="CC7831"/>
                </a:solidFill>
                <a:latin typeface="Menlo"/>
                <a:ea typeface="Menlo"/>
                <a:cs typeface="Menlo"/>
                <a:sym typeface="Menlo"/>
              </a:defRPr>
            </a:pPr>
            <a:r>
              <a:t>    protected </a:t>
            </a:r>
            <a:r>
              <a:rPr>
                <a:solidFill>
                  <a:srgbClr val="A9B7C6"/>
                </a:solidFill>
              </a:rPr>
              <a:t>Integer </a:t>
            </a:r>
            <a:r>
              <a:rPr>
                <a:solidFill>
                  <a:srgbClr val="9876AA"/>
                </a:solidFill>
              </a:rPr>
              <a:t>attackSpeed</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Heroes</a:t>
            </a:r>
            <a:r>
              <a:t>(String name</a:t>
            </a:r>
            <a:r>
              <a:rPr>
                <a:solidFill>
                  <a:srgbClr val="CC7831"/>
                </a:solidFill>
              </a:rPr>
              <a:t>, </a:t>
            </a:r>
            <a:r>
              <a:t>Integer hp</a:t>
            </a:r>
            <a:r>
              <a:rPr>
                <a:solidFill>
                  <a:srgbClr val="CC7831"/>
                </a:solidFill>
              </a:rPr>
              <a:t>, </a:t>
            </a:r>
            <a:r>
              <a:t>Integer mana</a:t>
            </a:r>
            <a:r>
              <a:rPr>
                <a:solidFill>
                  <a:srgbClr val="CC7831"/>
                </a:solidFill>
              </a:rPr>
              <a:t>, </a:t>
            </a:r>
            <a:r>
              <a:t>Integer baseDamage</a:t>
            </a:r>
            <a:r>
              <a:rPr>
                <a:solidFill>
                  <a:srgbClr val="CC7831"/>
                </a:solidFill>
              </a:rPr>
              <a:t>, </a:t>
            </a:r>
            <a:r>
              <a:t>Integer attackSpeed)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name </a:t>
            </a:r>
            <a:r>
              <a:t>= name</a:t>
            </a:r>
            <a:r>
              <a:rPr>
                <a:solidFill>
                  <a:srgbClr val="CC7831"/>
                </a:solidFill>
              </a:rP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hp </a:t>
            </a:r>
            <a:r>
              <a:rPr>
                <a:solidFill>
                  <a:srgbClr val="A9B7C6"/>
                </a:solidFill>
              </a:rPr>
              <a:t>= hp</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mana </a:t>
            </a:r>
            <a:r>
              <a:rPr>
                <a:solidFill>
                  <a:srgbClr val="A9B7C6"/>
                </a:solidFill>
              </a:rPr>
              <a:t>= mana</a:t>
            </a:r>
            <a:r>
              <a:t>;</a:t>
            </a:r>
          </a:p>
          <a:p>
            <a:pPr defTabSz="457200">
              <a:spcBef>
                <a:spcPts val="0"/>
              </a:spcBef>
              <a:defRPr sz="1200">
                <a:solidFill>
                  <a:srgbClr val="CC7831"/>
                </a:solidFill>
                <a:latin typeface="Menlo"/>
                <a:ea typeface="Menlo"/>
                <a:cs typeface="Menlo"/>
                <a:sym typeface="Menlo"/>
              </a:defRPr>
            </a:pPr>
            <a:r>
              <a:t>        this</a:t>
            </a:r>
            <a:r>
              <a:rPr>
                <a:solidFill>
                  <a:srgbClr val="A9B7C6"/>
                </a:solidFill>
              </a:rPr>
              <a:t>.</a:t>
            </a:r>
            <a:r>
              <a:rPr>
                <a:solidFill>
                  <a:srgbClr val="9876AA"/>
                </a:solidFill>
              </a:rPr>
              <a:t>baseDamage </a:t>
            </a:r>
            <a:r>
              <a:rPr>
                <a:solidFill>
                  <a:srgbClr val="A9B7C6"/>
                </a:solidFill>
              </a:rPr>
              <a:t>= baseDamage</a:t>
            </a:r>
            <a:r>
              <a:t>;</a:t>
            </a:r>
          </a:p>
          <a:p>
            <a:pPr defTabSz="457200">
              <a:spcBef>
                <a:spcPts val="0"/>
              </a:spcBef>
              <a:defRPr sz="1200">
                <a:solidFill>
                  <a:srgbClr val="A9B7C6"/>
                </a:solidFill>
                <a:latin typeface="Menlo"/>
                <a:ea typeface="Menlo"/>
                <a:cs typeface="Menlo"/>
                <a:sym typeface="Menlo"/>
              </a:defRPr>
            </a:pPr>
            <a:r>
              <a:rPr>
                <a:solidFill>
                  <a:srgbClr val="CC7831"/>
                </a:solidFill>
              </a:rPr>
              <a:t>        this</a:t>
            </a:r>
            <a:r>
              <a:t>.</a:t>
            </a:r>
            <a:r>
              <a:rPr>
                <a:solidFill>
                  <a:srgbClr val="9876AA"/>
                </a:solidFill>
              </a:rPr>
              <a:t>attackSpeed </a:t>
            </a:r>
            <a:r>
              <a:t>= attackSpeed</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void </a:t>
            </a:r>
            <a:r>
              <a:rPr>
                <a:solidFill>
                  <a:srgbClr val="FFC66E"/>
                </a:solidFill>
              </a:rPr>
              <a:t>attack</a:t>
            </a:r>
            <a:r>
              <a:t>(HitAble hitAble) {</a:t>
            </a:r>
          </a:p>
          <a:p>
            <a:pPr defTabSz="457200">
              <a:spcBef>
                <a:spcPts val="0"/>
              </a:spcBef>
              <a:defRPr sz="1200">
                <a:solidFill>
                  <a:srgbClr val="A9B7C6"/>
                </a:solidFill>
                <a:latin typeface="Menlo"/>
                <a:ea typeface="Menlo"/>
                <a:cs typeface="Menlo"/>
                <a:sym typeface="Menlo"/>
              </a:defRPr>
            </a:pPr>
            <a:r>
              <a:t>        hitAble.getHit(</a:t>
            </a:r>
            <a:r>
              <a:rPr>
                <a:solidFill>
                  <a:srgbClr val="CC7831"/>
                </a:solidFill>
              </a:rPr>
              <a:t>this</a:t>
            </a:r>
            <a:r>
              <a:t>.</a:t>
            </a:r>
            <a:r>
              <a:rPr>
                <a:solidFill>
                  <a:srgbClr val="9876AA"/>
                </a:solidFill>
              </a:rPr>
              <a:t>baseDamage</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A9B7C6"/>
                </a:solidFill>
                <a:latin typeface="Menlo"/>
                <a:ea typeface="Menlo"/>
                <a:cs typeface="Menlo"/>
                <a:sym typeface="Menlo"/>
              </a:defRPr>
            </a:pPr>
            <a:r>
              <a:rPr>
                <a:solidFill>
                  <a:srgbClr val="BBB529"/>
                </a:solidFill>
              </a:rPr>
              <a:t>    </a:t>
            </a:r>
            <a:r>
              <a:rPr>
                <a:solidFill>
                  <a:srgbClr val="CC7831"/>
                </a:solidFill>
              </a:rPr>
              <a:t>public void </a:t>
            </a:r>
            <a:r>
              <a:rPr>
                <a:solidFill>
                  <a:srgbClr val="FFC66E"/>
                </a:solidFill>
              </a:rPr>
              <a:t>getHit</a:t>
            </a:r>
            <a:r>
              <a:t>(Integer 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a:t>
            </a:r>
            <a:r>
              <a:rPr>
                <a:solidFill>
                  <a:srgbClr val="CC7831"/>
                </a:solidFill>
              </a:rPr>
              <a:t>this</a:t>
            </a:r>
            <a:r>
              <a:t>.</a:t>
            </a:r>
            <a:r>
              <a:rPr>
                <a:solidFill>
                  <a:srgbClr val="9876AA"/>
                </a:solidFill>
              </a:rPr>
              <a:t>hp</a:t>
            </a:r>
            <a:r>
              <a:t>-damage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"Heroes{"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"hp=" </a:t>
            </a:r>
            <a:r>
              <a:t>+ </a:t>
            </a:r>
            <a:r>
              <a:rPr>
                <a:solidFill>
                  <a:srgbClr val="9876AA"/>
                </a:solidFill>
              </a:rPr>
              <a:t>hp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mana=" </a:t>
            </a:r>
            <a:r>
              <a:t>+ </a:t>
            </a:r>
            <a:r>
              <a:rPr>
                <a:solidFill>
                  <a:srgbClr val="9876AA"/>
                </a:solidFill>
              </a:rPr>
              <a:t>mana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baseDamage=" </a:t>
            </a:r>
            <a:r>
              <a:t>+ </a:t>
            </a:r>
            <a:r>
              <a:rPr>
                <a:solidFill>
                  <a:srgbClr val="9876AA"/>
                </a:solidFill>
              </a:rPr>
              <a:t>baseDamage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425" name="Line"/>
          <p:cNvSpPr/>
          <p:nvPr/>
        </p:nvSpPr>
        <p:spPr>
          <a:xfrm>
            <a:off x="4656780" y="5485883"/>
            <a:ext cx="1833986"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26" name="Now it can hit whatever is hit able"/>
          <p:cNvSpPr txBox="1"/>
          <p:nvPr/>
        </p:nvSpPr>
        <p:spPr>
          <a:xfrm>
            <a:off x="617665" y="5263633"/>
            <a:ext cx="402564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Now it can hit whatever is hit able</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
          <p:cNvSpPr txBox="1">
            <a:spLocks noGrp="1"/>
          </p:cNvSpPr>
          <p:nvPr>
            <p:ph type="body" idx="13"/>
          </p:nvPr>
        </p:nvSpPr>
        <p:spPr>
          <a:prstGeom prst="rect">
            <a:avLst/>
          </a:prstGeom>
        </p:spPr>
        <p:txBody>
          <a:bodyPr/>
          <a:lstStyle/>
          <a:p>
            <a:r>
              <a:t>Text</a:t>
            </a:r>
          </a:p>
        </p:txBody>
      </p:sp>
      <p:sp>
        <p:nvSpPr>
          <p:cNvPr id="429" name="Interface"/>
          <p:cNvSpPr txBox="1">
            <a:spLocks noGrp="1"/>
          </p:cNvSpPr>
          <p:nvPr>
            <p:ph type="title"/>
          </p:nvPr>
        </p:nvSpPr>
        <p:spPr>
          <a:prstGeom prst="rect">
            <a:avLst/>
          </a:prstGeom>
        </p:spPr>
        <p:txBody>
          <a:bodyPr/>
          <a:lstStyle>
            <a:lvl1pPr defTabSz="467359">
              <a:spcBef>
                <a:spcPts val="2200"/>
              </a:spcBef>
              <a:defRPr sz="4800"/>
            </a:lvl1pPr>
          </a:lstStyle>
          <a:p>
            <a:r>
              <a:t>Interface</a:t>
            </a:r>
          </a:p>
        </p:txBody>
      </p:sp>
      <p:sp>
        <p:nvSpPr>
          <p:cNvPr id="430" name="public class Tower implements HitAble{…"/>
          <p:cNvSpPr txBox="1"/>
          <p:nvPr/>
        </p:nvSpPr>
        <p:spPr>
          <a:xfrm>
            <a:off x="932464" y="2791177"/>
            <a:ext cx="3876155"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Tower </a:t>
            </a:r>
            <a:r>
              <a:t>implements </a:t>
            </a:r>
            <a:r>
              <a:rPr>
                <a:solidFill>
                  <a:srgbClr val="A9B7C6"/>
                </a:solidFill>
              </a:rPr>
              <a:t>HitAble{</a:t>
            </a:r>
          </a:p>
          <a:p>
            <a:pPr defTabSz="457200">
              <a:spcBef>
                <a:spcPts val="0"/>
              </a:spcBef>
              <a:defRPr sz="1200">
                <a:solidFill>
                  <a:srgbClr val="A9B7C6"/>
                </a:solidFill>
                <a:latin typeface="Menlo"/>
                <a:ea typeface="Menlo"/>
                <a:cs typeface="Menlo"/>
                <a:sym typeface="Menlo"/>
              </a:defRPr>
            </a:pPr>
            <a:r>
              <a:t>    Integer </a:t>
            </a:r>
            <a:r>
              <a:rPr>
                <a:solidFill>
                  <a:srgbClr val="9876AA"/>
                </a:solidFill>
              </a:rPr>
              <a:t>hp</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Tower</a:t>
            </a:r>
            <a:r>
              <a:t>(Integer hp){</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hp</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A9B7C6"/>
                </a:solidFill>
                <a:latin typeface="Menlo"/>
                <a:ea typeface="Menlo"/>
                <a:cs typeface="Menlo"/>
                <a:sym typeface="Menlo"/>
              </a:defRPr>
            </a:pPr>
            <a:r>
              <a:rPr>
                <a:solidFill>
                  <a:srgbClr val="BBB529"/>
                </a:solidFill>
              </a:rPr>
              <a:t>    </a:t>
            </a:r>
            <a:r>
              <a:rPr>
                <a:solidFill>
                  <a:srgbClr val="CC7831"/>
                </a:solidFill>
              </a:rPr>
              <a:t>public void </a:t>
            </a:r>
            <a:r>
              <a:rPr>
                <a:solidFill>
                  <a:srgbClr val="FFC66E"/>
                </a:solidFill>
              </a:rPr>
              <a:t>getHit</a:t>
            </a:r>
            <a:r>
              <a:t>(Integer damage)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hp </a:t>
            </a:r>
            <a:r>
              <a:t>= </a:t>
            </a:r>
            <a:r>
              <a:rPr>
                <a:solidFill>
                  <a:srgbClr val="CC7831"/>
                </a:solidFill>
              </a:rPr>
              <a:t>this</a:t>
            </a:r>
            <a:r>
              <a:t>.</a:t>
            </a:r>
            <a:r>
              <a:rPr>
                <a:solidFill>
                  <a:srgbClr val="9876AA"/>
                </a:solidFill>
              </a:rPr>
              <a:t>hp </a:t>
            </a:r>
            <a:r>
              <a:t>- damage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"Tower{"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"hp=" </a:t>
            </a:r>
            <a:r>
              <a:t>+ </a:t>
            </a:r>
            <a:r>
              <a:rPr>
                <a:solidFill>
                  <a:srgbClr val="9876AA"/>
                </a:solidFill>
              </a:rPr>
              <a:t>hp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431" name="public class Main {…"/>
          <p:cNvSpPr txBox="1"/>
          <p:nvPr/>
        </p:nvSpPr>
        <p:spPr>
          <a:xfrm>
            <a:off x="5642669" y="2676652"/>
            <a:ext cx="6536979"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static void </a:t>
            </a:r>
            <a:r>
              <a:rPr>
                <a:solidFill>
                  <a:srgbClr val="FFC66E"/>
                </a:solidFill>
              </a:rPr>
              <a:t>main</a:t>
            </a:r>
            <a:r>
              <a:rPr>
                <a:solidFill>
                  <a:srgbClr val="A9B7C6"/>
                </a:solidFill>
              </a:rPr>
              <a:t>(String[] args) </a:t>
            </a:r>
            <a:r>
              <a:t>throws </a:t>
            </a:r>
            <a:r>
              <a:rPr>
                <a:solidFill>
                  <a:srgbClr val="A9B7C6"/>
                </a:solidFill>
              </a:rPr>
              <a:t>IOException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Heroes gatotKaca = </a:t>
            </a:r>
            <a:r>
              <a:rPr>
                <a:solidFill>
                  <a:srgbClr val="CC7831"/>
                </a:solidFill>
              </a:rPr>
              <a:t>new </a:t>
            </a:r>
            <a:r>
              <a:t>Heroes(</a:t>
            </a:r>
            <a:r>
              <a:rPr>
                <a:solidFill>
                  <a:srgbClr val="6A8759"/>
                </a:solidFill>
              </a:rPr>
              <a:t>"Gatot Kaca"</a:t>
            </a:r>
            <a:r>
              <a:rPr>
                <a:solidFill>
                  <a:srgbClr val="CC7831"/>
                </a:solidFill>
              </a:rPr>
              <a:t>,</a:t>
            </a:r>
            <a:r>
              <a:rPr>
                <a:solidFill>
                  <a:srgbClr val="6897BB"/>
                </a:solidFill>
              </a:rPr>
              <a:t>1000</a:t>
            </a:r>
            <a:r>
              <a:rPr>
                <a:solidFill>
                  <a:srgbClr val="CC7831"/>
                </a:solidFill>
              </a:rPr>
              <a:t>,</a:t>
            </a:r>
            <a:r>
              <a:rPr>
                <a:solidFill>
                  <a:srgbClr val="6897BB"/>
                </a:solidFill>
              </a:rPr>
              <a:t>500</a:t>
            </a:r>
            <a:r>
              <a:rPr>
                <a:solidFill>
                  <a:srgbClr val="CC7831"/>
                </a:solidFill>
              </a:rPr>
              <a:t>, </a:t>
            </a:r>
            <a:r>
              <a:rPr>
                <a:solidFill>
                  <a:srgbClr val="6897BB"/>
                </a:solidFill>
              </a:rPr>
              <a:t>20</a:t>
            </a:r>
            <a:r>
              <a:rPr>
                <a:solidFill>
                  <a:srgbClr val="CC7831"/>
                </a:solidFill>
              </a:rPr>
              <a:t>, </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Heroes saitama = </a:t>
            </a:r>
            <a:r>
              <a:rPr>
                <a:solidFill>
                  <a:srgbClr val="CC7831"/>
                </a:solidFill>
              </a:rPr>
              <a:t>new </a:t>
            </a:r>
            <a:r>
              <a:t>Heroes(</a:t>
            </a:r>
            <a:r>
              <a:rPr>
                <a:solidFill>
                  <a:srgbClr val="6A8759"/>
                </a:solidFill>
              </a:rPr>
              <a:t>"Saitama"</a:t>
            </a:r>
            <a:r>
              <a:rPr>
                <a:solidFill>
                  <a:srgbClr val="CC7831"/>
                </a:solidFill>
              </a:rPr>
              <a:t>,</a:t>
            </a:r>
            <a:r>
              <a:rPr>
                <a:solidFill>
                  <a:srgbClr val="6897BB"/>
                </a:solidFill>
              </a:rPr>
              <a:t>1000</a:t>
            </a:r>
            <a:r>
              <a:rPr>
                <a:solidFill>
                  <a:srgbClr val="CC7831"/>
                </a:solidFill>
              </a:rPr>
              <a:t>,</a:t>
            </a:r>
            <a:r>
              <a:rPr>
                <a:solidFill>
                  <a:srgbClr val="6897BB"/>
                </a:solidFill>
              </a:rPr>
              <a:t>500</a:t>
            </a:r>
            <a:r>
              <a:rPr>
                <a:solidFill>
                  <a:srgbClr val="CC7831"/>
                </a:solidFill>
              </a:rPr>
              <a:t>, </a:t>
            </a:r>
            <a:r>
              <a:rPr>
                <a:solidFill>
                  <a:srgbClr val="6897BB"/>
                </a:solidFill>
              </a:rPr>
              <a:t>20</a:t>
            </a:r>
            <a:r>
              <a:rPr>
                <a:solidFill>
                  <a:srgbClr val="CC7831"/>
                </a:solidFill>
              </a:rPr>
              <a:t>, </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Tower tower = </a:t>
            </a:r>
            <a:r>
              <a:rPr>
                <a:solidFill>
                  <a:srgbClr val="CC7831"/>
                </a:solidFill>
              </a:rPr>
              <a:t>new </a:t>
            </a:r>
            <a:r>
              <a:t>Tower(</a:t>
            </a:r>
            <a:r>
              <a:rPr>
                <a:solidFill>
                  <a:srgbClr val="6897BB"/>
                </a:solidFill>
              </a:rPr>
              <a:t>10000</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saitama.attack(tower)</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.println(gatotKaca.print())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.println(saitama.print())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.println(tower.print())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pic>
        <p:nvPicPr>
          <p:cNvPr id="432" name="Image" descr="Image"/>
          <p:cNvPicPr>
            <a:picLocks noChangeAspect="1"/>
          </p:cNvPicPr>
          <p:nvPr/>
        </p:nvPicPr>
        <p:blipFill>
          <a:blip r:embed="rId2">
            <a:extLst/>
          </a:blip>
          <a:stretch>
            <a:fillRect/>
          </a:stretch>
        </p:blipFill>
        <p:spPr>
          <a:xfrm>
            <a:off x="1771735" y="6800545"/>
            <a:ext cx="4394201" cy="12446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Object value - equals &amp; Hashcode"/>
          <p:cNvSpPr txBox="1">
            <a:spLocks noGrp="1"/>
          </p:cNvSpPr>
          <p:nvPr>
            <p:ph type="title"/>
          </p:nvPr>
        </p:nvSpPr>
        <p:spPr>
          <a:prstGeom prst="rect">
            <a:avLst/>
          </a:prstGeom>
        </p:spPr>
        <p:txBody>
          <a:bodyPr>
            <a:normAutofit fontScale="90000"/>
          </a:bodyPr>
          <a:lstStyle>
            <a:lvl1pPr defTabSz="496570">
              <a:defRPr sz="14450"/>
            </a:lvl1pPr>
          </a:lstStyle>
          <a:p>
            <a:r>
              <a:t>Object value - equals &amp; Hashcode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It will be easier using Collections frameworks, when we know how the object works"/>
          <p:cNvSpPr txBox="1">
            <a:spLocks noGrp="1"/>
          </p:cNvSpPr>
          <p:nvPr>
            <p:ph type="body" idx="13"/>
          </p:nvPr>
        </p:nvSpPr>
        <p:spPr>
          <a:xfrm>
            <a:off x="889000" y="2908300"/>
            <a:ext cx="11393587" cy="3149602"/>
          </a:xfrm>
          <a:prstGeom prst="rect">
            <a:avLst/>
          </a:prstGeom>
        </p:spPr>
        <p:txBody>
          <a:bodyPr/>
          <a:lstStyle>
            <a:lvl1pPr>
              <a:defRPr sz="8000"/>
            </a:lvl1pPr>
          </a:lstStyle>
          <a:p>
            <a:r>
              <a:t>It will be easier using Collections frameworks, when we know how the object works</a:t>
            </a:r>
          </a:p>
        </p:txBody>
      </p:sp>
      <p:sp>
        <p:nvSpPr>
          <p:cNvPr id="437" name="Angga Raditya"/>
          <p:cNvSpPr txBox="1">
            <a:spLocks noGrp="1"/>
          </p:cNvSpPr>
          <p:nvPr>
            <p:ph type="body" idx="14"/>
          </p:nvPr>
        </p:nvSpPr>
        <p:spPr>
          <a:prstGeom prst="rect">
            <a:avLst/>
          </a:prstGeom>
        </p:spPr>
        <p:txBody>
          <a:bodyPr/>
          <a:lstStyle/>
          <a:p>
            <a:r>
              <a:t>Angga Raditya</a:t>
            </a:r>
          </a:p>
        </p:txBody>
      </p:sp>
      <p:sp>
        <p:nvSpPr>
          <p:cNvPr id="438"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
          <p:cNvSpPr txBox="1">
            <a:spLocks noGrp="1"/>
          </p:cNvSpPr>
          <p:nvPr>
            <p:ph type="body" idx="13"/>
          </p:nvPr>
        </p:nvSpPr>
        <p:spPr>
          <a:prstGeom prst="rect">
            <a:avLst/>
          </a:prstGeom>
        </p:spPr>
        <p:txBody>
          <a:bodyPr/>
          <a:lstStyle/>
          <a:p>
            <a:r>
              <a:t>Text</a:t>
            </a:r>
          </a:p>
        </p:txBody>
      </p:sp>
      <p:sp>
        <p:nvSpPr>
          <p:cNvPr id="441" name="Object value"/>
          <p:cNvSpPr txBox="1">
            <a:spLocks noGrp="1"/>
          </p:cNvSpPr>
          <p:nvPr>
            <p:ph type="title"/>
          </p:nvPr>
        </p:nvSpPr>
        <p:spPr>
          <a:xfrm>
            <a:off x="406400" y="1174750"/>
            <a:ext cx="12192000" cy="723900"/>
          </a:xfrm>
          <a:prstGeom prst="rect">
            <a:avLst/>
          </a:prstGeom>
        </p:spPr>
        <p:txBody>
          <a:bodyPr/>
          <a:lstStyle>
            <a:lvl1pPr defTabSz="467359">
              <a:spcBef>
                <a:spcPts val="2200"/>
              </a:spcBef>
              <a:defRPr sz="4800"/>
            </a:lvl1pPr>
          </a:lstStyle>
          <a:p>
            <a:r>
              <a:t>Object value</a:t>
            </a:r>
          </a:p>
        </p:txBody>
      </p:sp>
      <p:sp>
        <p:nvSpPr>
          <p:cNvPr id="442" name="public class Circle extends Shape {…"/>
          <p:cNvSpPr txBox="1"/>
          <p:nvPr/>
        </p:nvSpPr>
        <p:spPr>
          <a:xfrm>
            <a:off x="564839" y="2397477"/>
            <a:ext cx="4243166" cy="561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pic>
        <p:nvPicPr>
          <p:cNvPr id="443" name="Image" descr="Image"/>
          <p:cNvPicPr>
            <a:picLocks noChangeAspect="1"/>
          </p:cNvPicPr>
          <p:nvPr/>
        </p:nvPicPr>
        <p:blipFill>
          <a:blip r:embed="rId2">
            <a:extLst/>
          </a:blip>
          <a:stretch>
            <a:fillRect/>
          </a:stretch>
        </p:blipFill>
        <p:spPr>
          <a:xfrm>
            <a:off x="5689600" y="4581877"/>
            <a:ext cx="4394200" cy="1244601"/>
          </a:xfrm>
          <a:prstGeom prst="rect">
            <a:avLst/>
          </a:prstGeom>
          <a:ln w="12700">
            <a:miter lim="400000"/>
          </a:ln>
        </p:spPr>
      </p:pic>
      <p:sp>
        <p:nvSpPr>
          <p:cNvPr id="444" name="public static void main(String[] args) throws IOException, InterruptedException {…"/>
          <p:cNvSpPr txBox="1"/>
          <p:nvPr/>
        </p:nvSpPr>
        <p:spPr>
          <a:xfrm>
            <a:off x="4613795" y="2403475"/>
            <a:ext cx="7638010"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A9B7C6"/>
                </a:solidFill>
                <a:latin typeface="Menlo"/>
                <a:ea typeface="Menlo"/>
                <a:cs typeface="Menlo"/>
                <a:sym typeface="Menlo"/>
              </a:defRPr>
            </a:pP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    Circle object = </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.println(object.equals(</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p:cNvSpPr txBox="1">
            <a:spLocks noGrp="1"/>
          </p:cNvSpPr>
          <p:nvPr>
            <p:ph type="body" idx="13"/>
          </p:nvPr>
        </p:nvSpPr>
        <p:spPr>
          <a:prstGeom prst="rect">
            <a:avLst/>
          </a:prstGeom>
        </p:spPr>
        <p:txBody>
          <a:bodyPr/>
          <a:lstStyle/>
          <a:p>
            <a:r>
              <a:t>Text</a:t>
            </a:r>
          </a:p>
        </p:txBody>
      </p:sp>
      <p:sp>
        <p:nvSpPr>
          <p:cNvPr id="447" name="Object value - EQUALS &amp; HASHCODE"/>
          <p:cNvSpPr txBox="1">
            <a:spLocks noGrp="1"/>
          </p:cNvSpPr>
          <p:nvPr>
            <p:ph type="title"/>
          </p:nvPr>
        </p:nvSpPr>
        <p:spPr>
          <a:xfrm>
            <a:off x="406400" y="1310563"/>
            <a:ext cx="12192000" cy="723901"/>
          </a:xfrm>
          <a:prstGeom prst="rect">
            <a:avLst/>
          </a:prstGeom>
        </p:spPr>
        <p:txBody>
          <a:bodyPr/>
          <a:lstStyle>
            <a:lvl1pPr defTabSz="467359">
              <a:spcBef>
                <a:spcPts val="2200"/>
              </a:spcBef>
              <a:defRPr sz="4800"/>
            </a:lvl1pPr>
          </a:lstStyle>
          <a:p>
            <a:r>
              <a:t>Object value - EQUALS &amp; HASHCODE</a:t>
            </a:r>
          </a:p>
        </p:txBody>
      </p:sp>
      <p:pic>
        <p:nvPicPr>
          <p:cNvPr id="448" name="Image" descr="Image"/>
          <p:cNvPicPr>
            <a:picLocks noChangeAspect="1"/>
          </p:cNvPicPr>
          <p:nvPr/>
        </p:nvPicPr>
        <p:blipFill>
          <a:blip r:embed="rId2">
            <a:extLst/>
          </a:blip>
          <a:srcRect r="25273"/>
          <a:stretch>
            <a:fillRect/>
          </a:stretch>
        </p:blipFill>
        <p:spPr>
          <a:xfrm>
            <a:off x="996950" y="2430626"/>
            <a:ext cx="6678216" cy="6136948"/>
          </a:xfrm>
          <a:prstGeom prst="rect">
            <a:avLst/>
          </a:prstGeom>
          <a:ln w="12700">
            <a:miter lim="400000"/>
          </a:ln>
        </p:spPr>
      </p:pic>
      <p:sp>
        <p:nvSpPr>
          <p:cNvPr id="449" name="Line"/>
          <p:cNvSpPr/>
          <p:nvPr/>
        </p:nvSpPr>
        <p:spPr>
          <a:xfrm flipH="1">
            <a:off x="4940300" y="7594565"/>
            <a:ext cx="3124201" cy="1"/>
          </a:xfrm>
          <a:prstGeom prst="line">
            <a:avLst/>
          </a:prstGeom>
          <a:ln w="25400">
            <a:solidFill>
              <a:srgbClr val="FFFFFF"/>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50" name="It only compare the address"/>
          <p:cNvSpPr txBox="1"/>
          <p:nvPr/>
        </p:nvSpPr>
        <p:spPr>
          <a:xfrm>
            <a:off x="8289797" y="7372315"/>
            <a:ext cx="335102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It only compare the address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We must define what values make an object unique"/>
          <p:cNvSpPr txBox="1">
            <a:spLocks noGrp="1"/>
          </p:cNvSpPr>
          <p:nvPr>
            <p:ph type="body" idx="13"/>
          </p:nvPr>
        </p:nvSpPr>
        <p:spPr>
          <a:xfrm>
            <a:off x="889000" y="2908300"/>
            <a:ext cx="11226800" cy="3689607"/>
          </a:xfrm>
          <a:prstGeom prst="rect">
            <a:avLst/>
          </a:prstGeom>
        </p:spPr>
        <p:txBody>
          <a:bodyPr/>
          <a:lstStyle/>
          <a:p>
            <a:r>
              <a:t> We must define what values make an object unique</a:t>
            </a:r>
          </a:p>
        </p:txBody>
      </p:sp>
      <p:sp>
        <p:nvSpPr>
          <p:cNvPr id="453" name="Angga Raditya"/>
          <p:cNvSpPr txBox="1">
            <a:spLocks noGrp="1"/>
          </p:cNvSpPr>
          <p:nvPr>
            <p:ph type="body" idx="14"/>
          </p:nvPr>
        </p:nvSpPr>
        <p:spPr>
          <a:prstGeom prst="rect">
            <a:avLst/>
          </a:prstGeom>
        </p:spPr>
        <p:txBody>
          <a:bodyPr/>
          <a:lstStyle/>
          <a:p>
            <a:r>
              <a:t>Angga Raditya</a:t>
            </a:r>
          </a:p>
        </p:txBody>
      </p:sp>
      <p:sp>
        <p:nvSpPr>
          <p:cNvPr id="454"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Basic programming with java"/>
          <p:cNvSpPr txBox="1">
            <a:spLocks noGrp="1"/>
          </p:cNvSpPr>
          <p:nvPr>
            <p:ph type="body" idx="13"/>
          </p:nvPr>
        </p:nvSpPr>
        <p:spPr>
          <a:prstGeom prst="rect">
            <a:avLst/>
          </a:prstGeom>
        </p:spPr>
        <p:txBody>
          <a:bodyPr/>
          <a:lstStyle/>
          <a:p>
            <a:r>
              <a:t>Basic programming with java</a:t>
            </a:r>
          </a:p>
        </p:txBody>
      </p:sp>
      <p:sp>
        <p:nvSpPr>
          <p:cNvPr id="184" name="Java Keywords"/>
          <p:cNvSpPr txBox="1">
            <a:spLocks noGrp="1"/>
          </p:cNvSpPr>
          <p:nvPr>
            <p:ph type="title"/>
          </p:nvPr>
        </p:nvSpPr>
        <p:spPr>
          <a:prstGeom prst="rect">
            <a:avLst/>
          </a:prstGeom>
        </p:spPr>
        <p:txBody>
          <a:bodyPr/>
          <a:lstStyle>
            <a:lvl1pPr defTabSz="467359">
              <a:spcBef>
                <a:spcPts val="2200"/>
              </a:spcBef>
              <a:defRPr sz="4800"/>
            </a:lvl1pPr>
          </a:lstStyle>
          <a:p>
            <a:r>
              <a:t>Java Keywords</a:t>
            </a:r>
          </a:p>
        </p:txBody>
      </p:sp>
      <p:pic>
        <p:nvPicPr>
          <p:cNvPr id="185" name="Image" descr="Image"/>
          <p:cNvPicPr>
            <a:picLocks noChangeAspect="1"/>
          </p:cNvPicPr>
          <p:nvPr/>
        </p:nvPicPr>
        <p:blipFill>
          <a:blip r:embed="rId2">
            <a:extLst/>
          </a:blip>
          <a:stretch>
            <a:fillRect/>
          </a:stretch>
        </p:blipFill>
        <p:spPr>
          <a:xfrm>
            <a:off x="2089150" y="3235677"/>
            <a:ext cx="8420100" cy="6134101"/>
          </a:xfrm>
          <a:prstGeom prst="rect">
            <a:avLst/>
          </a:prstGeom>
          <a:ln w="12700">
            <a:miter lim="400000"/>
          </a:ln>
        </p:spPr>
      </p:pic>
      <p:sp>
        <p:nvSpPr>
          <p:cNvPr id="186" name="Apa jadi nya kalau kita mendeklarasikan variable dengan nama yg sama dengan salah satu keywords"/>
          <p:cNvSpPr txBox="1"/>
          <p:nvPr/>
        </p:nvSpPr>
        <p:spPr>
          <a:xfrm>
            <a:off x="618998" y="2590800"/>
            <a:ext cx="1183843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Apa jadi nya kalau kita mendeklarasikan variable dengan nama yg sama dengan salah satu keywords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
          <p:cNvSpPr txBox="1">
            <a:spLocks noGrp="1"/>
          </p:cNvSpPr>
          <p:nvPr>
            <p:ph type="body" idx="13"/>
          </p:nvPr>
        </p:nvSpPr>
        <p:spPr>
          <a:prstGeom prst="rect">
            <a:avLst/>
          </a:prstGeom>
        </p:spPr>
        <p:txBody>
          <a:bodyPr/>
          <a:lstStyle/>
          <a:p>
            <a:r>
              <a:t>Text</a:t>
            </a:r>
          </a:p>
        </p:txBody>
      </p:sp>
      <p:sp>
        <p:nvSpPr>
          <p:cNvPr id="457" name="Object value - EQUALS &amp; HASHCODE"/>
          <p:cNvSpPr txBox="1">
            <a:spLocks noGrp="1"/>
          </p:cNvSpPr>
          <p:nvPr>
            <p:ph type="title"/>
          </p:nvPr>
        </p:nvSpPr>
        <p:spPr>
          <a:xfrm>
            <a:off x="406400" y="1193800"/>
            <a:ext cx="12192000" cy="723900"/>
          </a:xfrm>
          <a:prstGeom prst="rect">
            <a:avLst/>
          </a:prstGeom>
        </p:spPr>
        <p:txBody>
          <a:bodyPr/>
          <a:lstStyle>
            <a:lvl1pPr defTabSz="467359">
              <a:spcBef>
                <a:spcPts val="2200"/>
              </a:spcBef>
              <a:defRPr sz="4800"/>
            </a:lvl1pPr>
          </a:lstStyle>
          <a:p>
            <a:r>
              <a:t>Object value - EQUALS &amp; HASHCODE</a:t>
            </a:r>
          </a:p>
        </p:txBody>
      </p:sp>
      <p:sp>
        <p:nvSpPr>
          <p:cNvPr id="458" name="public class Main {…"/>
          <p:cNvSpPr txBox="1"/>
          <p:nvPr/>
        </p:nvSpPr>
        <p:spPr>
          <a:xfrm>
            <a:off x="4620790" y="2197099"/>
            <a:ext cx="8005020"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Circle object = </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.println(object.equals(</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pic>
        <p:nvPicPr>
          <p:cNvPr id="459" name="Image" descr="Image"/>
          <p:cNvPicPr>
            <a:picLocks noChangeAspect="1"/>
          </p:cNvPicPr>
          <p:nvPr/>
        </p:nvPicPr>
        <p:blipFill>
          <a:blip r:embed="rId2">
            <a:extLst/>
          </a:blip>
          <a:stretch>
            <a:fillRect/>
          </a:stretch>
        </p:blipFill>
        <p:spPr>
          <a:xfrm>
            <a:off x="5067300" y="4178300"/>
            <a:ext cx="6261720" cy="1101200"/>
          </a:xfrm>
          <a:prstGeom prst="rect">
            <a:avLst/>
          </a:prstGeom>
          <a:ln w="12700">
            <a:miter lim="400000"/>
          </a:ln>
        </p:spPr>
      </p:pic>
      <p:sp>
        <p:nvSpPr>
          <p:cNvPr id="460" name="Line"/>
          <p:cNvSpPr/>
          <p:nvPr/>
        </p:nvSpPr>
        <p:spPr>
          <a:xfrm flipH="1">
            <a:off x="5549899" y="6794500"/>
            <a:ext cx="2625660" cy="0"/>
          </a:xfrm>
          <a:prstGeom prst="line">
            <a:avLst/>
          </a:prstGeom>
          <a:ln w="25400">
            <a:solidFill>
              <a:srgbClr val="FFFFFF"/>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61" name="public class Circle extends Shape {…"/>
          <p:cNvSpPr txBox="1"/>
          <p:nvPr/>
        </p:nvSpPr>
        <p:spPr>
          <a:xfrm>
            <a:off x="552139" y="1993900"/>
            <a:ext cx="6261722" cy="72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boolean </a:t>
            </a:r>
            <a:r>
              <a:rPr>
                <a:solidFill>
                  <a:srgbClr val="FFC66E"/>
                </a:solidFill>
              </a:rPr>
              <a:t>equals</a:t>
            </a:r>
            <a:r>
              <a:rPr>
                <a:solidFill>
                  <a:srgbClr val="A9B7C6"/>
                </a:solidFill>
              </a:rPr>
              <a:t>(Object o) {</a:t>
            </a:r>
          </a:p>
          <a:p>
            <a:pPr defTabSz="457200">
              <a:spcBef>
                <a:spcPts val="0"/>
              </a:spcBef>
              <a:defRPr sz="1200">
                <a:solidFill>
                  <a:srgbClr val="CC7831"/>
                </a:solidFill>
                <a:latin typeface="Menlo"/>
                <a:ea typeface="Menlo"/>
                <a:cs typeface="Menlo"/>
                <a:sym typeface="Menlo"/>
              </a:defRPr>
            </a:pPr>
            <a:r>
              <a:rPr>
                <a:solidFill>
                  <a:srgbClr val="A9B7C6"/>
                </a:solidFill>
              </a:rPr>
              <a:t>        </a:t>
            </a:r>
            <a:r>
              <a:t>if </a:t>
            </a:r>
            <a:r>
              <a:rPr>
                <a:solidFill>
                  <a:srgbClr val="A9B7C6"/>
                </a:solidFill>
              </a:rPr>
              <a:t>(</a:t>
            </a:r>
            <a:r>
              <a:t>this </a:t>
            </a:r>
            <a:r>
              <a:rPr>
                <a:solidFill>
                  <a:srgbClr val="A9B7C6"/>
                </a:solidFill>
              </a:rPr>
              <a:t>== o) </a:t>
            </a:r>
            <a:r>
              <a:t>return true;</a:t>
            </a:r>
          </a:p>
          <a:p>
            <a:pPr defTabSz="457200">
              <a:spcBef>
                <a:spcPts val="0"/>
              </a:spcBef>
              <a:defRPr sz="1200">
                <a:solidFill>
                  <a:srgbClr val="A9B7C6"/>
                </a:solidFill>
                <a:latin typeface="Menlo"/>
                <a:ea typeface="Menlo"/>
                <a:cs typeface="Menlo"/>
                <a:sym typeface="Menlo"/>
              </a:defRPr>
            </a:pPr>
            <a:r>
              <a:rPr>
                <a:solidFill>
                  <a:srgbClr val="CC7831"/>
                </a:solidFill>
              </a:rPr>
              <a:t>        if </a:t>
            </a:r>
            <a:r>
              <a:t>(o == </a:t>
            </a:r>
            <a:r>
              <a:rPr>
                <a:solidFill>
                  <a:srgbClr val="CC7831"/>
                </a:solidFill>
              </a:rPr>
              <a:t>null </a:t>
            </a:r>
            <a:r>
              <a:t>|| getClass() != o.getClass()) </a:t>
            </a:r>
            <a:r>
              <a:rPr>
                <a:solidFill>
                  <a:srgbClr val="CC7831"/>
                </a:solidFill>
              </a:rPr>
              <a:t>return false;</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 circle = (Circle) o</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Objects.</a:t>
            </a:r>
            <a:r>
              <a:rPr i="1">
                <a:solidFill>
                  <a:srgbClr val="A9B7C6"/>
                </a:solidFill>
              </a:rPr>
              <a:t>equals</a:t>
            </a:r>
            <a:r>
              <a:rPr>
                <a:solidFill>
                  <a:srgbClr val="A9B7C6"/>
                </a:solidFill>
              </a:rPr>
              <a:t>(</a:t>
            </a:r>
            <a:r>
              <a:rPr>
                <a:solidFill>
                  <a:srgbClr val="9876AA"/>
                </a:solidFill>
              </a:rPr>
              <a:t>r</a:t>
            </a:r>
            <a:r>
              <a:t>, </a:t>
            </a:r>
            <a:r>
              <a:rPr>
                <a:solidFill>
                  <a:srgbClr val="A9B7C6"/>
                </a:solidFill>
              </a:rPr>
              <a:t>circle.</a:t>
            </a:r>
            <a:r>
              <a:rPr>
                <a:solidFill>
                  <a:srgbClr val="9876AA"/>
                </a:solidFill>
              </a:rPr>
              <a:t>r</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462" name="Now it returns the “r” comparison. “r&quot; became the unique value of circle"/>
          <p:cNvSpPr txBox="1"/>
          <p:nvPr/>
        </p:nvSpPr>
        <p:spPr>
          <a:xfrm>
            <a:off x="8289797" y="6229350"/>
            <a:ext cx="4252946"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FFFFFF"/>
                </a:solidFill>
              </a:defRPr>
            </a:lvl1pPr>
          </a:lstStyle>
          <a:p>
            <a:r>
              <a:t>Now it returns the “r” comparison. “r" became the unique value of circle</a:t>
            </a:r>
          </a:p>
        </p:txBody>
      </p:sp>
      <p:sp>
        <p:nvSpPr>
          <p:cNvPr id="463" name="May be in this case using “r” as a unique value is less relevant. But it will start to make sense when we using Collections Framework"/>
          <p:cNvSpPr txBox="1"/>
          <p:nvPr/>
        </p:nvSpPr>
        <p:spPr>
          <a:xfrm>
            <a:off x="4975097" y="7736949"/>
            <a:ext cx="7606398"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FFFFFF"/>
                </a:solidFill>
              </a:defRPr>
            </a:lvl1pPr>
          </a:lstStyle>
          <a:p>
            <a:r>
              <a:t>May be in this case using “r” as a unique value is less relevant. But it will start to make sense when we using Collections Framework</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collections"/>
          <p:cNvSpPr txBox="1">
            <a:spLocks noGrp="1"/>
          </p:cNvSpPr>
          <p:nvPr>
            <p:ph type="title"/>
          </p:nvPr>
        </p:nvSpPr>
        <p:spPr>
          <a:prstGeom prst="rect">
            <a:avLst/>
          </a:prstGeom>
        </p:spPr>
        <p:txBody>
          <a:bodyPr/>
          <a:lstStyle/>
          <a:p>
            <a:r>
              <a:t>collections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
          <p:cNvSpPr txBox="1">
            <a:spLocks noGrp="1"/>
          </p:cNvSpPr>
          <p:nvPr>
            <p:ph type="body" idx="13"/>
          </p:nvPr>
        </p:nvSpPr>
        <p:spPr>
          <a:prstGeom prst="rect">
            <a:avLst/>
          </a:prstGeom>
        </p:spPr>
        <p:txBody>
          <a:bodyPr/>
          <a:lstStyle/>
          <a:p>
            <a:r>
              <a:t>Text</a:t>
            </a:r>
          </a:p>
        </p:txBody>
      </p:sp>
      <p:sp>
        <p:nvSpPr>
          <p:cNvPr id="468" name="Collections"/>
          <p:cNvSpPr txBox="1">
            <a:spLocks noGrp="1"/>
          </p:cNvSpPr>
          <p:nvPr>
            <p:ph type="title"/>
          </p:nvPr>
        </p:nvSpPr>
        <p:spPr>
          <a:prstGeom prst="rect">
            <a:avLst/>
          </a:prstGeom>
        </p:spPr>
        <p:txBody>
          <a:bodyPr/>
          <a:lstStyle>
            <a:lvl1pPr defTabSz="467359">
              <a:spcBef>
                <a:spcPts val="2200"/>
              </a:spcBef>
              <a:defRPr sz="4800"/>
            </a:lvl1pPr>
          </a:lstStyle>
          <a:p>
            <a:r>
              <a:t>Collections </a:t>
            </a:r>
          </a:p>
        </p:txBody>
      </p:sp>
      <p:sp>
        <p:nvSpPr>
          <p:cNvPr id="469" name="The Interfaces: Set, List, Queue, Deque…"/>
          <p:cNvSpPr txBox="1">
            <a:spLocks noGrp="1"/>
          </p:cNvSpPr>
          <p:nvPr>
            <p:ph type="body" idx="1"/>
          </p:nvPr>
        </p:nvSpPr>
        <p:spPr>
          <a:prstGeom prst="rect">
            <a:avLst/>
          </a:prstGeom>
        </p:spPr>
        <p:txBody>
          <a:bodyPr/>
          <a:lstStyle/>
          <a:p>
            <a:r>
              <a:t>The Interfaces: Set, List, Queue, Deque</a:t>
            </a:r>
          </a:p>
          <a:p>
            <a:r>
              <a:t>The Class : Arraylist, Vector, LinkedList, HashSet, etc…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71" name="Image" descr="Image"/>
          <p:cNvPicPr>
            <a:picLocks noChangeAspect="1"/>
          </p:cNvPicPr>
          <p:nvPr/>
        </p:nvPicPr>
        <p:blipFill>
          <a:blip r:embed="rId2">
            <a:extLst/>
          </a:blip>
          <a:stretch>
            <a:fillRect/>
          </a:stretch>
        </p:blipFill>
        <p:spPr>
          <a:xfrm>
            <a:off x="1428750" y="355600"/>
            <a:ext cx="10147300" cy="9042400"/>
          </a:xfrm>
          <a:prstGeom prst="rect">
            <a:avLst/>
          </a:prstGeom>
          <a:ln w="12700">
            <a:miter lim="400000"/>
          </a:ln>
        </p:spPr>
      </p:pic>
      <p:sp>
        <p:nvSpPr>
          <p:cNvPr id="472" name="Shape"/>
          <p:cNvSpPr/>
          <p:nvPr/>
        </p:nvSpPr>
        <p:spPr>
          <a:xfrm>
            <a:off x="4135683" y="181259"/>
            <a:ext cx="7993435" cy="4750237"/>
          </a:xfrm>
          <a:custGeom>
            <a:avLst/>
            <a:gdLst/>
            <a:ahLst/>
            <a:cxnLst>
              <a:cxn ang="0">
                <a:pos x="wd2" y="hd2"/>
              </a:cxn>
              <a:cxn ang="5400000">
                <a:pos x="wd2" y="hd2"/>
              </a:cxn>
              <a:cxn ang="10800000">
                <a:pos x="wd2" y="hd2"/>
              </a:cxn>
              <a:cxn ang="16200000">
                <a:pos x="wd2" y="hd2"/>
              </a:cxn>
            </a:cxnLst>
            <a:rect l="0" t="0" r="r" b="b"/>
            <a:pathLst>
              <a:path w="21600" h="21600" extrusionOk="0">
                <a:moveTo>
                  <a:pt x="2362" y="4794"/>
                </a:moveTo>
                <a:lnTo>
                  <a:pt x="2314" y="10667"/>
                </a:lnTo>
                <a:lnTo>
                  <a:pt x="474" y="11194"/>
                </a:lnTo>
                <a:lnTo>
                  <a:pt x="0" y="13966"/>
                </a:lnTo>
                <a:lnTo>
                  <a:pt x="27" y="15104"/>
                </a:lnTo>
                <a:lnTo>
                  <a:pt x="529" y="15753"/>
                </a:lnTo>
                <a:lnTo>
                  <a:pt x="6731" y="15608"/>
                </a:lnTo>
                <a:lnTo>
                  <a:pt x="7478" y="17141"/>
                </a:lnTo>
                <a:lnTo>
                  <a:pt x="8006" y="18082"/>
                </a:lnTo>
                <a:lnTo>
                  <a:pt x="9652" y="18155"/>
                </a:lnTo>
                <a:lnTo>
                  <a:pt x="10854" y="19108"/>
                </a:lnTo>
                <a:lnTo>
                  <a:pt x="13851" y="21600"/>
                </a:lnTo>
                <a:lnTo>
                  <a:pt x="19844" y="21336"/>
                </a:lnTo>
                <a:lnTo>
                  <a:pt x="21499" y="18665"/>
                </a:lnTo>
                <a:lnTo>
                  <a:pt x="21600" y="2713"/>
                </a:lnTo>
                <a:lnTo>
                  <a:pt x="20500" y="0"/>
                </a:lnTo>
                <a:lnTo>
                  <a:pt x="2371" y="158"/>
                </a:lnTo>
                <a:lnTo>
                  <a:pt x="2362" y="4794"/>
                </a:lnTo>
                <a:close/>
              </a:path>
            </a:pathLst>
          </a:custGeom>
          <a:ln w="381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ollections:…"/>
          <p:cNvSpPr txBox="1">
            <a:spLocks noGrp="1"/>
          </p:cNvSpPr>
          <p:nvPr>
            <p:ph type="title"/>
          </p:nvPr>
        </p:nvSpPr>
        <p:spPr>
          <a:prstGeom prst="rect">
            <a:avLst/>
          </a:prstGeom>
        </p:spPr>
        <p:txBody>
          <a:bodyPr>
            <a:normAutofit fontScale="90000"/>
          </a:bodyPr>
          <a:lstStyle/>
          <a:p>
            <a:r>
              <a:t>Collections:</a:t>
            </a:r>
          </a:p>
          <a:p>
            <a:r>
              <a:t>Set-hashset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
          <p:cNvSpPr txBox="1">
            <a:spLocks noGrp="1"/>
          </p:cNvSpPr>
          <p:nvPr>
            <p:ph type="body" idx="13"/>
          </p:nvPr>
        </p:nvSpPr>
        <p:spPr>
          <a:prstGeom prst="rect">
            <a:avLst/>
          </a:prstGeom>
        </p:spPr>
        <p:txBody>
          <a:bodyPr/>
          <a:lstStyle/>
          <a:p>
            <a:r>
              <a:t>Text</a:t>
            </a:r>
          </a:p>
        </p:txBody>
      </p:sp>
      <p:sp>
        <p:nvSpPr>
          <p:cNvPr id="477" name="Set - HashSet using value data type"/>
          <p:cNvSpPr txBox="1">
            <a:spLocks noGrp="1"/>
          </p:cNvSpPr>
          <p:nvPr>
            <p:ph type="title"/>
          </p:nvPr>
        </p:nvSpPr>
        <p:spPr>
          <a:prstGeom prst="rect">
            <a:avLst/>
          </a:prstGeom>
        </p:spPr>
        <p:txBody>
          <a:bodyPr>
            <a:normAutofit fontScale="90000"/>
          </a:bodyPr>
          <a:lstStyle>
            <a:lvl1pPr defTabSz="467359">
              <a:spcBef>
                <a:spcPts val="2200"/>
              </a:spcBef>
              <a:defRPr sz="4800"/>
            </a:lvl1pPr>
          </a:lstStyle>
          <a:p>
            <a:r>
              <a:t>Set - HashSet using value data type</a:t>
            </a:r>
          </a:p>
        </p:txBody>
      </p:sp>
      <p:pic>
        <p:nvPicPr>
          <p:cNvPr id="478" name="Image" descr="Image"/>
          <p:cNvPicPr>
            <a:picLocks noChangeAspect="1"/>
          </p:cNvPicPr>
          <p:nvPr/>
        </p:nvPicPr>
        <p:blipFill>
          <a:blip r:embed="rId2">
            <a:extLst/>
          </a:blip>
          <a:stretch>
            <a:fillRect/>
          </a:stretch>
        </p:blipFill>
        <p:spPr>
          <a:xfrm>
            <a:off x="1663700" y="5842000"/>
            <a:ext cx="7366000" cy="1866900"/>
          </a:xfrm>
          <a:prstGeom prst="rect">
            <a:avLst/>
          </a:prstGeom>
          <a:ln w="12700">
            <a:miter lim="400000"/>
          </a:ln>
        </p:spPr>
      </p:pic>
      <p:sp>
        <p:nvSpPr>
          <p:cNvPr id="479" name="public class Main {…"/>
          <p:cNvSpPr txBox="1"/>
          <p:nvPr/>
        </p:nvSpPr>
        <p:spPr>
          <a:xfrm>
            <a:off x="1636290" y="2197099"/>
            <a:ext cx="8005020"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Set&lt;Integer&gt; integerSet = </a:t>
            </a:r>
            <a:r>
              <a:rPr>
                <a:solidFill>
                  <a:srgbClr val="CC7831"/>
                </a:solidFill>
              </a:rPr>
              <a:t>new </a:t>
            </a:r>
            <a:r>
              <a:t>HashSet&lt;&gt;()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integerSet.add(</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(Integer nilai: integerSet)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.println(nilai)</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+integerSet.size())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480" name="Line"/>
          <p:cNvSpPr/>
          <p:nvPr/>
        </p:nvSpPr>
        <p:spPr>
          <a:xfrm flipH="1">
            <a:off x="3454400" y="6515100"/>
            <a:ext cx="1636876" cy="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481" name="Where the others “1” ?????"/>
          <p:cNvSpPr txBox="1"/>
          <p:nvPr/>
        </p:nvSpPr>
        <p:spPr>
          <a:xfrm>
            <a:off x="5220080" y="6292850"/>
            <a:ext cx="326313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Where the others “1”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Et in Bahasa means “HIMpunan”"/>
          <p:cNvSpPr txBox="1">
            <a:spLocks noGrp="1"/>
          </p:cNvSpPr>
          <p:nvPr>
            <p:ph type="body" idx="13"/>
          </p:nvPr>
        </p:nvSpPr>
        <p:spPr>
          <a:xfrm>
            <a:off x="889000" y="2908300"/>
            <a:ext cx="11226800" cy="2493775"/>
          </a:xfrm>
          <a:prstGeom prst="rect">
            <a:avLst/>
          </a:prstGeom>
        </p:spPr>
        <p:txBody>
          <a:bodyPr/>
          <a:lstStyle/>
          <a:p>
            <a:r>
              <a:t>SEt in Bahasa means “HIMpunan”</a:t>
            </a:r>
          </a:p>
        </p:txBody>
      </p:sp>
      <p:sp>
        <p:nvSpPr>
          <p:cNvPr id="484" name="Angga Raditya"/>
          <p:cNvSpPr txBox="1">
            <a:spLocks noGrp="1"/>
          </p:cNvSpPr>
          <p:nvPr>
            <p:ph type="body" idx="14"/>
          </p:nvPr>
        </p:nvSpPr>
        <p:spPr>
          <a:prstGeom prst="rect">
            <a:avLst/>
          </a:prstGeom>
        </p:spPr>
        <p:txBody>
          <a:bodyPr/>
          <a:lstStyle/>
          <a:p>
            <a:r>
              <a:t>Angga Raditya</a:t>
            </a:r>
          </a:p>
        </p:txBody>
      </p:sp>
      <p:sp>
        <p:nvSpPr>
          <p:cNvPr id="485"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
          <p:cNvSpPr txBox="1">
            <a:spLocks noGrp="1"/>
          </p:cNvSpPr>
          <p:nvPr>
            <p:ph type="body" idx="13"/>
          </p:nvPr>
        </p:nvSpPr>
        <p:spPr>
          <a:prstGeom prst="rect">
            <a:avLst/>
          </a:prstGeom>
        </p:spPr>
        <p:txBody>
          <a:bodyPr/>
          <a:lstStyle/>
          <a:p>
            <a:r>
              <a:t>Text</a:t>
            </a:r>
          </a:p>
        </p:txBody>
      </p:sp>
      <p:sp>
        <p:nvSpPr>
          <p:cNvPr id="488" name="Set - Hashset"/>
          <p:cNvSpPr txBox="1">
            <a:spLocks noGrp="1"/>
          </p:cNvSpPr>
          <p:nvPr>
            <p:ph type="title"/>
          </p:nvPr>
        </p:nvSpPr>
        <p:spPr>
          <a:prstGeom prst="rect">
            <a:avLst/>
          </a:prstGeom>
        </p:spPr>
        <p:txBody>
          <a:bodyPr/>
          <a:lstStyle>
            <a:lvl1pPr defTabSz="467359">
              <a:spcBef>
                <a:spcPts val="2200"/>
              </a:spcBef>
              <a:defRPr sz="4800"/>
            </a:lvl1pPr>
          </a:lstStyle>
          <a:p>
            <a:r>
              <a:t>Set - Hashset</a:t>
            </a:r>
          </a:p>
        </p:txBody>
      </p:sp>
      <p:sp>
        <p:nvSpPr>
          <p:cNvPr id="489" name="Rectangle"/>
          <p:cNvSpPr/>
          <p:nvPr/>
        </p:nvSpPr>
        <p:spPr>
          <a:xfrm>
            <a:off x="2222500" y="3124200"/>
            <a:ext cx="6408639" cy="4077345"/>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90" name="Circle"/>
          <p:cNvSpPr/>
          <p:nvPr/>
        </p:nvSpPr>
        <p:spPr>
          <a:xfrm>
            <a:off x="4047281" y="3793529"/>
            <a:ext cx="2836119" cy="2836120"/>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91" name="S"/>
          <p:cNvSpPr txBox="1"/>
          <p:nvPr/>
        </p:nvSpPr>
        <p:spPr>
          <a:xfrm>
            <a:off x="2219198" y="3117850"/>
            <a:ext cx="25882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S</a:t>
            </a:r>
          </a:p>
        </p:txBody>
      </p:sp>
      <p:sp>
        <p:nvSpPr>
          <p:cNvPr id="492" name="10"/>
          <p:cNvSpPr txBox="1"/>
          <p:nvPr/>
        </p:nvSpPr>
        <p:spPr>
          <a:xfrm>
            <a:off x="6206997" y="4654550"/>
            <a:ext cx="41656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10</a:t>
            </a:r>
          </a:p>
        </p:txBody>
      </p:sp>
      <p:sp>
        <p:nvSpPr>
          <p:cNvPr id="493" name="1"/>
          <p:cNvSpPr txBox="1"/>
          <p:nvPr/>
        </p:nvSpPr>
        <p:spPr>
          <a:xfrm>
            <a:off x="4898897" y="4654550"/>
            <a:ext cx="26543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1</a:t>
            </a:r>
          </a:p>
        </p:txBody>
      </p:sp>
      <p:sp>
        <p:nvSpPr>
          <p:cNvPr id="494" name="5"/>
          <p:cNvSpPr txBox="1"/>
          <p:nvPr/>
        </p:nvSpPr>
        <p:spPr>
          <a:xfrm>
            <a:off x="4787160" y="5581650"/>
            <a:ext cx="26543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5</a:t>
            </a:r>
          </a:p>
        </p:txBody>
      </p:sp>
      <p:sp>
        <p:nvSpPr>
          <p:cNvPr id="495" name="4"/>
          <p:cNvSpPr txBox="1"/>
          <p:nvPr/>
        </p:nvSpPr>
        <p:spPr>
          <a:xfrm>
            <a:off x="5861684" y="5581650"/>
            <a:ext cx="26543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4</a:t>
            </a:r>
          </a:p>
        </p:txBody>
      </p:sp>
      <p:sp>
        <p:nvSpPr>
          <p:cNvPr id="496" name="3"/>
          <p:cNvSpPr txBox="1"/>
          <p:nvPr/>
        </p:nvSpPr>
        <p:spPr>
          <a:xfrm>
            <a:off x="5663460" y="4171950"/>
            <a:ext cx="26543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3</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
          <p:cNvSpPr txBox="1">
            <a:spLocks noGrp="1"/>
          </p:cNvSpPr>
          <p:nvPr>
            <p:ph type="body" idx="13"/>
          </p:nvPr>
        </p:nvSpPr>
        <p:spPr>
          <a:prstGeom prst="rect">
            <a:avLst/>
          </a:prstGeom>
        </p:spPr>
        <p:txBody>
          <a:bodyPr/>
          <a:lstStyle/>
          <a:p>
            <a:r>
              <a:t>Text</a:t>
            </a:r>
          </a:p>
        </p:txBody>
      </p:sp>
      <p:sp>
        <p:nvSpPr>
          <p:cNvPr id="499" name="Set - HashSET"/>
          <p:cNvSpPr txBox="1">
            <a:spLocks noGrp="1"/>
          </p:cNvSpPr>
          <p:nvPr>
            <p:ph type="title"/>
          </p:nvPr>
        </p:nvSpPr>
        <p:spPr>
          <a:prstGeom prst="rect">
            <a:avLst/>
          </a:prstGeom>
        </p:spPr>
        <p:txBody>
          <a:bodyPr/>
          <a:lstStyle>
            <a:lvl1pPr defTabSz="467359">
              <a:spcBef>
                <a:spcPts val="2200"/>
              </a:spcBef>
              <a:defRPr sz="4800"/>
            </a:lvl1pPr>
          </a:lstStyle>
          <a:p>
            <a:r>
              <a:t>Set - HashSET</a:t>
            </a:r>
          </a:p>
        </p:txBody>
      </p:sp>
      <p:sp>
        <p:nvSpPr>
          <p:cNvPr id="500" name="Each element in set is not indexed, obviously because order is unnecessary in set.…"/>
          <p:cNvSpPr txBox="1">
            <a:spLocks noGrp="1"/>
          </p:cNvSpPr>
          <p:nvPr>
            <p:ph type="body" idx="1"/>
          </p:nvPr>
        </p:nvSpPr>
        <p:spPr>
          <a:prstGeom prst="rect">
            <a:avLst/>
          </a:prstGeom>
        </p:spPr>
        <p:txBody>
          <a:bodyPr/>
          <a:lstStyle/>
          <a:p>
            <a:r>
              <a:t>Each </a:t>
            </a:r>
            <a:r>
              <a:rPr>
                <a:solidFill>
                  <a:srgbClr val="FFFFFF"/>
                </a:solidFill>
              </a:rPr>
              <a:t>element in set is not indexed</a:t>
            </a:r>
            <a:r>
              <a:t>, obviously because order is unnecessary in set.</a:t>
            </a:r>
          </a:p>
          <a:p>
            <a:r>
              <a:t>It contains </a:t>
            </a:r>
            <a:r>
              <a:rPr>
                <a:solidFill>
                  <a:srgbClr val="FFFFFF"/>
                </a:solidFill>
              </a:rPr>
              <a:t>unique element only</a:t>
            </a:r>
          </a:p>
          <a:p>
            <a:pPr>
              <a:defRPr>
                <a:solidFill>
                  <a:srgbClr val="A6AAA9"/>
                </a:solidFill>
              </a:defRPr>
            </a:pPr>
            <a:r>
              <a:t>It will use the “</a:t>
            </a:r>
            <a:r>
              <a:rPr>
                <a:solidFill>
                  <a:srgbClr val="FFFFFF"/>
                </a:solidFill>
              </a:rPr>
              <a:t>HashCode()</a:t>
            </a:r>
            <a:r>
              <a:t>” as unique value indicator</a:t>
            </a:r>
          </a:p>
          <a:p>
            <a:pPr>
              <a:defRPr>
                <a:solidFill>
                  <a:srgbClr val="A6AAA9"/>
                </a:solidFill>
              </a:defRPr>
            </a:pPr>
            <a:r>
              <a:t>It can store null values;</a:t>
            </a:r>
          </a:p>
        </p:txBody>
      </p:sp>
      <p:sp>
        <p:nvSpPr>
          <p:cNvPr id="501" name="Rectangle"/>
          <p:cNvSpPr/>
          <p:nvPr/>
        </p:nvSpPr>
        <p:spPr>
          <a:xfrm>
            <a:off x="845492" y="3975100"/>
            <a:ext cx="6543875" cy="1270000"/>
          </a:xfrm>
          <a:prstGeom prst="rect">
            <a:avLst/>
          </a:prstGeom>
          <a:ln w="508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02" name="Light Bulb"/>
          <p:cNvSpPr/>
          <p:nvPr/>
        </p:nvSpPr>
        <p:spPr>
          <a:xfrm>
            <a:off x="7834397" y="4248150"/>
            <a:ext cx="417488" cy="7239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rgbClr val="FFFFFF"/>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ass Circle extends Shape {…"/>
          <p:cNvSpPr txBox="1"/>
          <p:nvPr/>
        </p:nvSpPr>
        <p:spPr>
          <a:xfrm>
            <a:off x="387039" y="2286000"/>
            <a:ext cx="6261722" cy="703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boolean </a:t>
            </a:r>
            <a:r>
              <a:rPr>
                <a:solidFill>
                  <a:srgbClr val="FFC66E"/>
                </a:solidFill>
              </a:rPr>
              <a:t>equals</a:t>
            </a:r>
            <a:r>
              <a:rPr>
                <a:solidFill>
                  <a:srgbClr val="A9B7C6"/>
                </a:solidFill>
              </a:rPr>
              <a:t>(Object o) {</a:t>
            </a:r>
          </a:p>
          <a:p>
            <a:pPr defTabSz="457200">
              <a:spcBef>
                <a:spcPts val="0"/>
              </a:spcBef>
              <a:defRPr sz="1200">
                <a:solidFill>
                  <a:srgbClr val="CC7831"/>
                </a:solidFill>
                <a:latin typeface="Menlo"/>
                <a:ea typeface="Menlo"/>
                <a:cs typeface="Menlo"/>
                <a:sym typeface="Menlo"/>
              </a:defRPr>
            </a:pPr>
            <a:r>
              <a:rPr>
                <a:solidFill>
                  <a:srgbClr val="A9B7C6"/>
                </a:solidFill>
              </a:rPr>
              <a:t>        </a:t>
            </a:r>
            <a:r>
              <a:t>if </a:t>
            </a:r>
            <a:r>
              <a:rPr>
                <a:solidFill>
                  <a:srgbClr val="A9B7C6"/>
                </a:solidFill>
              </a:rPr>
              <a:t>(</a:t>
            </a:r>
            <a:r>
              <a:t>this </a:t>
            </a:r>
            <a:r>
              <a:rPr>
                <a:solidFill>
                  <a:srgbClr val="A9B7C6"/>
                </a:solidFill>
              </a:rPr>
              <a:t>== o) </a:t>
            </a:r>
            <a:r>
              <a:t>return true;</a:t>
            </a:r>
          </a:p>
          <a:p>
            <a:pPr defTabSz="457200">
              <a:spcBef>
                <a:spcPts val="0"/>
              </a:spcBef>
              <a:defRPr sz="1200">
                <a:solidFill>
                  <a:srgbClr val="A9B7C6"/>
                </a:solidFill>
                <a:latin typeface="Menlo"/>
                <a:ea typeface="Menlo"/>
                <a:cs typeface="Menlo"/>
                <a:sym typeface="Menlo"/>
              </a:defRPr>
            </a:pPr>
            <a:r>
              <a:rPr>
                <a:solidFill>
                  <a:srgbClr val="CC7831"/>
                </a:solidFill>
              </a:rPr>
              <a:t>        if </a:t>
            </a:r>
            <a:r>
              <a:t>(o == </a:t>
            </a:r>
            <a:r>
              <a:rPr>
                <a:solidFill>
                  <a:srgbClr val="CC7831"/>
                </a:solidFill>
              </a:rPr>
              <a:t>null </a:t>
            </a:r>
            <a:r>
              <a:t>|| getClass() != o.getClass()) </a:t>
            </a:r>
            <a:r>
              <a:rPr>
                <a:solidFill>
                  <a:srgbClr val="CC7831"/>
                </a:solidFill>
              </a:rPr>
              <a:t>return false;</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 circle = (Circle) o</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Objects.</a:t>
            </a:r>
            <a:r>
              <a:rPr i="1">
                <a:solidFill>
                  <a:srgbClr val="A9B7C6"/>
                </a:solidFill>
              </a:rPr>
              <a:t>equals</a:t>
            </a:r>
            <a:r>
              <a:rPr>
                <a:solidFill>
                  <a:srgbClr val="A9B7C6"/>
                </a:solidFill>
              </a:rPr>
              <a:t>(</a:t>
            </a:r>
            <a:r>
              <a:rPr>
                <a:solidFill>
                  <a:srgbClr val="9876AA"/>
                </a:solidFill>
              </a:rPr>
              <a:t>r</a:t>
            </a:r>
            <a:r>
              <a:t>, </a:t>
            </a:r>
            <a:r>
              <a:rPr>
                <a:solidFill>
                  <a:srgbClr val="A9B7C6"/>
                </a:solidFill>
              </a:rPr>
              <a:t>circle.</a:t>
            </a:r>
            <a:r>
              <a:rPr>
                <a:solidFill>
                  <a:srgbClr val="9876AA"/>
                </a:solidFill>
              </a:rPr>
              <a:t>r</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pic>
        <p:nvPicPr>
          <p:cNvPr id="505" name="Image" descr="Image"/>
          <p:cNvPicPr>
            <a:picLocks noChangeAspect="1"/>
          </p:cNvPicPr>
          <p:nvPr/>
        </p:nvPicPr>
        <p:blipFill>
          <a:blip r:embed="rId2">
            <a:extLst/>
          </a:blip>
          <a:stretch>
            <a:fillRect/>
          </a:stretch>
        </p:blipFill>
        <p:spPr>
          <a:xfrm>
            <a:off x="4719311" y="6838950"/>
            <a:ext cx="8444239" cy="1652867"/>
          </a:xfrm>
          <a:prstGeom prst="rect">
            <a:avLst/>
          </a:prstGeom>
          <a:ln w="12700">
            <a:miter lim="400000"/>
          </a:ln>
        </p:spPr>
      </p:pic>
      <p:sp>
        <p:nvSpPr>
          <p:cNvPr id="506" name="public class Main {…"/>
          <p:cNvSpPr txBox="1"/>
          <p:nvPr/>
        </p:nvSpPr>
        <p:spPr>
          <a:xfrm>
            <a:off x="4531890" y="1638299"/>
            <a:ext cx="8005020" cy="436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Set&lt;Circle&gt; circleSet = </a:t>
            </a:r>
            <a:r>
              <a:rPr>
                <a:solidFill>
                  <a:srgbClr val="CC7831"/>
                </a:solidFill>
              </a:rPr>
              <a:t>new </a:t>
            </a:r>
            <a:r>
              <a:t>HashSet&lt;&gt;()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(Circle circle: circleSet)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.println(circle.print())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+circleSet.size())</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sp>
        <p:nvSpPr>
          <p:cNvPr id="507" name="Rectangle"/>
          <p:cNvSpPr/>
          <p:nvPr/>
        </p:nvSpPr>
        <p:spPr>
          <a:xfrm>
            <a:off x="4826000" y="7188200"/>
            <a:ext cx="1390551" cy="202407"/>
          </a:xfrm>
          <a:prstGeom prst="rect">
            <a:avLst/>
          </a:prstGeom>
          <a:ln w="381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08" name="Rectangle"/>
          <p:cNvSpPr/>
          <p:nvPr/>
        </p:nvSpPr>
        <p:spPr>
          <a:xfrm>
            <a:off x="4826000" y="7894380"/>
            <a:ext cx="1390551" cy="202407"/>
          </a:xfrm>
          <a:prstGeom prst="rect">
            <a:avLst/>
          </a:prstGeom>
          <a:ln w="381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09" name="Rectangle"/>
          <p:cNvSpPr/>
          <p:nvPr/>
        </p:nvSpPr>
        <p:spPr>
          <a:xfrm>
            <a:off x="4826000" y="7541290"/>
            <a:ext cx="1390551" cy="202407"/>
          </a:xfrm>
          <a:prstGeom prst="rect">
            <a:avLst/>
          </a:prstGeom>
          <a:ln w="381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10" name="Line"/>
          <p:cNvSpPr/>
          <p:nvPr/>
        </p:nvSpPr>
        <p:spPr>
          <a:xfrm>
            <a:off x="6362700" y="8000999"/>
            <a:ext cx="1298427" cy="959050"/>
          </a:xfrm>
          <a:prstGeom prst="line">
            <a:avLst/>
          </a:prstGeom>
          <a:ln w="25400">
            <a:solidFill>
              <a:srgbClr val="FFFFFF"/>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511" name="Duplications still occurs"/>
          <p:cNvSpPr txBox="1"/>
          <p:nvPr/>
        </p:nvSpPr>
        <p:spPr>
          <a:xfrm>
            <a:off x="7780680" y="8693150"/>
            <a:ext cx="291693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Duplications still occurs </a:t>
            </a:r>
          </a:p>
        </p:txBody>
      </p:sp>
      <p:sp>
        <p:nvSpPr>
          <p:cNvPr id="512" name="Set - hashSET Using Object"/>
          <p:cNvSpPr txBox="1">
            <a:spLocks noGrp="1"/>
          </p:cNvSpPr>
          <p:nvPr>
            <p:ph type="title"/>
          </p:nvPr>
        </p:nvSpPr>
        <p:spPr>
          <a:xfrm>
            <a:off x="406400" y="311150"/>
            <a:ext cx="12192000" cy="723900"/>
          </a:xfrm>
          <a:prstGeom prst="rect">
            <a:avLst/>
          </a:prstGeom>
        </p:spPr>
        <p:txBody>
          <a:bodyPr/>
          <a:lstStyle>
            <a:lvl1pPr defTabSz="467359">
              <a:spcBef>
                <a:spcPts val="2200"/>
              </a:spcBef>
              <a:defRPr sz="4800"/>
            </a:lvl1pPr>
          </a:lstStyle>
          <a:p>
            <a:r>
              <a:t>Set - hashSET Using Object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Basic programming"/>
          <p:cNvSpPr txBox="1">
            <a:spLocks noGrp="1"/>
          </p:cNvSpPr>
          <p:nvPr>
            <p:ph type="body" idx="13"/>
          </p:nvPr>
        </p:nvSpPr>
        <p:spPr>
          <a:prstGeom prst="rect">
            <a:avLst/>
          </a:prstGeom>
        </p:spPr>
        <p:txBody>
          <a:bodyPr/>
          <a:lstStyle/>
          <a:p>
            <a:r>
              <a:t>Basic programming</a:t>
            </a:r>
          </a:p>
        </p:txBody>
      </p:sp>
      <p:sp>
        <p:nvSpPr>
          <p:cNvPr id="189" name="Variables"/>
          <p:cNvSpPr txBox="1">
            <a:spLocks noGrp="1"/>
          </p:cNvSpPr>
          <p:nvPr>
            <p:ph type="title"/>
          </p:nvPr>
        </p:nvSpPr>
        <p:spPr>
          <a:prstGeom prst="rect">
            <a:avLst/>
          </a:prstGeom>
        </p:spPr>
        <p:txBody>
          <a:bodyPr/>
          <a:lstStyle>
            <a:lvl1pPr defTabSz="467359">
              <a:spcBef>
                <a:spcPts val="2200"/>
              </a:spcBef>
              <a:defRPr sz="4800"/>
            </a:lvl1pPr>
          </a:lstStyle>
          <a:p>
            <a:r>
              <a:t>Variables</a:t>
            </a:r>
          </a:p>
        </p:txBody>
      </p:sp>
      <p:sp>
        <p:nvSpPr>
          <p:cNvPr id="190" name="Rounded Rectangle"/>
          <p:cNvSpPr/>
          <p:nvPr/>
        </p:nvSpPr>
        <p:spPr>
          <a:xfrm>
            <a:off x="2403078" y="4375150"/>
            <a:ext cx="1991122" cy="1270000"/>
          </a:xfrm>
          <a:prstGeom prst="roundRect">
            <a:avLst>
              <a:gd name="adj" fmla="val 15000"/>
            </a:avLst>
          </a:prstGeom>
          <a:solidFill>
            <a:schemeClr val="accent5">
              <a:hueOff val="343847"/>
              <a:satOff val="6318"/>
              <a:lumOff val="8159"/>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1" name="Rounded Rectangle"/>
          <p:cNvSpPr/>
          <p:nvPr/>
        </p:nvSpPr>
        <p:spPr>
          <a:xfrm>
            <a:off x="5359400" y="4375150"/>
            <a:ext cx="1991122" cy="1270000"/>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2" name="Rounded Rectangle"/>
          <p:cNvSpPr/>
          <p:nvPr/>
        </p:nvSpPr>
        <p:spPr>
          <a:xfrm>
            <a:off x="8315721" y="4375150"/>
            <a:ext cx="2214119" cy="1270000"/>
          </a:xfrm>
          <a:prstGeom prst="roundRect">
            <a:avLst>
              <a:gd name="adj" fmla="val 1500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3" name="Local Variables"/>
          <p:cNvSpPr txBox="1"/>
          <p:nvPr/>
        </p:nvSpPr>
        <p:spPr>
          <a:xfrm>
            <a:off x="2471665" y="4787900"/>
            <a:ext cx="185394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Local Variables</a:t>
            </a:r>
          </a:p>
        </p:txBody>
      </p:sp>
      <p:sp>
        <p:nvSpPr>
          <p:cNvPr id="194" name="Static Variables"/>
          <p:cNvSpPr txBox="1"/>
          <p:nvPr/>
        </p:nvSpPr>
        <p:spPr>
          <a:xfrm>
            <a:off x="5427988" y="4787900"/>
            <a:ext cx="188112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Static Variables</a:t>
            </a:r>
          </a:p>
        </p:txBody>
      </p:sp>
      <p:sp>
        <p:nvSpPr>
          <p:cNvPr id="195" name="Instance Variables"/>
          <p:cNvSpPr txBox="1"/>
          <p:nvPr/>
        </p:nvSpPr>
        <p:spPr>
          <a:xfrm>
            <a:off x="8370720" y="4787900"/>
            <a:ext cx="221411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Instance Variables</a:t>
            </a:r>
          </a:p>
        </p:txBody>
      </p:sp>
      <p:sp>
        <p:nvSpPr>
          <p:cNvPr id="196" name="Variables"/>
          <p:cNvSpPr/>
          <p:nvPr/>
        </p:nvSpPr>
        <p:spPr>
          <a:xfrm>
            <a:off x="5733550" y="2216150"/>
            <a:ext cx="1537701" cy="1270000"/>
          </a:xfrm>
          <a:prstGeom prst="roundRect">
            <a:avLst>
              <a:gd name="adj" fmla="val 15000"/>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Variables</a:t>
            </a:r>
          </a:p>
        </p:txBody>
      </p:sp>
      <p:sp>
        <p:nvSpPr>
          <p:cNvPr id="197" name="Line"/>
          <p:cNvSpPr/>
          <p:nvPr/>
        </p:nvSpPr>
        <p:spPr>
          <a:xfrm flipH="1">
            <a:off x="3731964" y="3060920"/>
            <a:ext cx="1658293" cy="93744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98" name="Line"/>
          <p:cNvSpPr/>
          <p:nvPr/>
        </p:nvSpPr>
        <p:spPr>
          <a:xfrm>
            <a:off x="6502400" y="3568700"/>
            <a:ext cx="0" cy="723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99" name="Line"/>
          <p:cNvSpPr/>
          <p:nvPr/>
        </p:nvSpPr>
        <p:spPr>
          <a:xfrm>
            <a:off x="7617274" y="3045274"/>
            <a:ext cx="1985702" cy="96607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00" name="Untuk basic programming kita focus menggunakan local variable"/>
          <p:cNvSpPr txBox="1"/>
          <p:nvPr/>
        </p:nvSpPr>
        <p:spPr>
          <a:xfrm>
            <a:off x="2904998" y="6642100"/>
            <a:ext cx="775030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Untuk basic programming kita focus menggunakan local variable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et - hashSET Using Object"/>
          <p:cNvSpPr txBox="1">
            <a:spLocks noGrp="1"/>
          </p:cNvSpPr>
          <p:nvPr>
            <p:ph type="title"/>
          </p:nvPr>
        </p:nvSpPr>
        <p:spPr>
          <a:xfrm>
            <a:off x="406400" y="311150"/>
            <a:ext cx="12192000" cy="723900"/>
          </a:xfrm>
          <a:prstGeom prst="rect">
            <a:avLst/>
          </a:prstGeom>
        </p:spPr>
        <p:txBody>
          <a:bodyPr/>
          <a:lstStyle>
            <a:lvl1pPr defTabSz="467359">
              <a:spcBef>
                <a:spcPts val="2200"/>
              </a:spcBef>
              <a:defRPr sz="4800"/>
            </a:lvl1pPr>
          </a:lstStyle>
          <a:p>
            <a:r>
              <a:t>Set - hashSET Using Object</a:t>
            </a:r>
          </a:p>
        </p:txBody>
      </p:sp>
      <p:sp>
        <p:nvSpPr>
          <p:cNvPr id="515" name="public class Circle extends Shape {…"/>
          <p:cNvSpPr txBox="1"/>
          <p:nvPr/>
        </p:nvSpPr>
        <p:spPr>
          <a:xfrm>
            <a:off x="628339" y="1714500"/>
            <a:ext cx="6261722" cy="774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boolean </a:t>
            </a:r>
            <a:r>
              <a:rPr>
                <a:solidFill>
                  <a:srgbClr val="FFC66E"/>
                </a:solidFill>
              </a:rPr>
              <a:t>equals</a:t>
            </a:r>
            <a:r>
              <a:rPr>
                <a:solidFill>
                  <a:srgbClr val="A9B7C6"/>
                </a:solidFill>
              </a:rPr>
              <a:t>(Object o) {</a:t>
            </a:r>
          </a:p>
          <a:p>
            <a:pPr defTabSz="457200">
              <a:spcBef>
                <a:spcPts val="0"/>
              </a:spcBef>
              <a:defRPr sz="1200">
                <a:solidFill>
                  <a:srgbClr val="CC7831"/>
                </a:solidFill>
                <a:latin typeface="Menlo"/>
                <a:ea typeface="Menlo"/>
                <a:cs typeface="Menlo"/>
                <a:sym typeface="Menlo"/>
              </a:defRPr>
            </a:pPr>
            <a:r>
              <a:rPr>
                <a:solidFill>
                  <a:srgbClr val="A9B7C6"/>
                </a:solidFill>
              </a:rPr>
              <a:t>        </a:t>
            </a:r>
            <a:r>
              <a:t>if </a:t>
            </a:r>
            <a:r>
              <a:rPr>
                <a:solidFill>
                  <a:srgbClr val="A9B7C6"/>
                </a:solidFill>
              </a:rPr>
              <a:t>(</a:t>
            </a:r>
            <a:r>
              <a:t>this </a:t>
            </a:r>
            <a:r>
              <a:rPr>
                <a:solidFill>
                  <a:srgbClr val="A9B7C6"/>
                </a:solidFill>
              </a:rPr>
              <a:t>== o) </a:t>
            </a:r>
            <a:r>
              <a:t>return true;</a:t>
            </a:r>
          </a:p>
          <a:p>
            <a:pPr defTabSz="457200">
              <a:spcBef>
                <a:spcPts val="0"/>
              </a:spcBef>
              <a:defRPr sz="1200">
                <a:solidFill>
                  <a:srgbClr val="A9B7C6"/>
                </a:solidFill>
                <a:latin typeface="Menlo"/>
                <a:ea typeface="Menlo"/>
                <a:cs typeface="Menlo"/>
                <a:sym typeface="Menlo"/>
              </a:defRPr>
            </a:pPr>
            <a:r>
              <a:rPr>
                <a:solidFill>
                  <a:srgbClr val="CC7831"/>
                </a:solidFill>
              </a:rPr>
              <a:t>        if </a:t>
            </a:r>
            <a:r>
              <a:t>(o == </a:t>
            </a:r>
            <a:r>
              <a:rPr>
                <a:solidFill>
                  <a:srgbClr val="CC7831"/>
                </a:solidFill>
              </a:rPr>
              <a:t>null </a:t>
            </a:r>
            <a:r>
              <a:t>|| getClass() != o.getClass()) </a:t>
            </a:r>
            <a:r>
              <a:rPr>
                <a:solidFill>
                  <a:srgbClr val="CC7831"/>
                </a:solidFill>
              </a:rPr>
              <a:t>return false;</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 circle = (Circle) o</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Objects.</a:t>
            </a:r>
            <a:r>
              <a:rPr i="1">
                <a:solidFill>
                  <a:srgbClr val="A9B7C6"/>
                </a:solidFill>
              </a:rPr>
              <a:t>equals</a:t>
            </a:r>
            <a:r>
              <a:rPr>
                <a:solidFill>
                  <a:srgbClr val="A9B7C6"/>
                </a:solidFill>
              </a:rPr>
              <a:t>(</a:t>
            </a:r>
            <a:r>
              <a:rPr>
                <a:solidFill>
                  <a:srgbClr val="9876AA"/>
                </a:solidFill>
              </a:rPr>
              <a:t>r</a:t>
            </a:r>
            <a:r>
              <a:t>, </a:t>
            </a:r>
            <a:r>
              <a:rPr>
                <a:solidFill>
                  <a:srgbClr val="A9B7C6"/>
                </a:solidFill>
              </a:rPr>
              <a:t>circle.</a:t>
            </a:r>
            <a:r>
              <a:rPr>
                <a:solidFill>
                  <a:srgbClr val="9876AA"/>
                </a:solidFill>
              </a:rPr>
              <a:t>r</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int </a:t>
            </a:r>
            <a:r>
              <a:rPr>
                <a:solidFill>
                  <a:srgbClr val="FFC66E"/>
                </a:solidFill>
              </a:rPr>
              <a:t>hashCode</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t>Objects.</a:t>
            </a:r>
            <a:r>
              <a:rPr i="1"/>
              <a:t>hash</a:t>
            </a:r>
            <a:r>
              <a:t>(</a:t>
            </a:r>
            <a:r>
              <a:rPr>
                <a:solidFill>
                  <a:srgbClr val="9876AA"/>
                </a:solidFill>
              </a:rPr>
              <a:t>r</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516" name="public class Main {…"/>
          <p:cNvSpPr txBox="1"/>
          <p:nvPr/>
        </p:nvSpPr>
        <p:spPr>
          <a:xfrm>
            <a:off x="4646190" y="1181099"/>
            <a:ext cx="8005020" cy="436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Set&lt;Circle&gt; circleSet = </a:t>
            </a:r>
            <a:r>
              <a:rPr>
                <a:solidFill>
                  <a:srgbClr val="CC7831"/>
                </a:solidFill>
              </a:rPr>
              <a:t>new </a:t>
            </a:r>
            <a:r>
              <a:t>HashSet&lt;&gt;()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circleSet.add(</a:t>
            </a:r>
            <a:r>
              <a:rPr>
                <a:solidFill>
                  <a:srgbClr val="CC7831"/>
                </a:solidFill>
              </a:rPr>
              <a:t>new </a:t>
            </a:r>
            <a:r>
              <a:t>Circle(</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(Circle circle: circleSet)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.println(circle.print())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+circleSet.size())</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pic>
        <p:nvPicPr>
          <p:cNvPr id="517" name="Image" descr="Image"/>
          <p:cNvPicPr>
            <a:picLocks noChangeAspect="1"/>
          </p:cNvPicPr>
          <p:nvPr/>
        </p:nvPicPr>
        <p:blipFill>
          <a:blip r:embed="rId2">
            <a:extLst/>
          </a:blip>
          <a:srcRect r="22855"/>
          <a:stretch>
            <a:fillRect/>
          </a:stretch>
        </p:blipFill>
        <p:spPr>
          <a:xfrm>
            <a:off x="5946092" y="6591325"/>
            <a:ext cx="6927668" cy="1757768"/>
          </a:xfrm>
          <a:prstGeom prst="rect">
            <a:avLst/>
          </a:prstGeom>
          <a:ln w="12700">
            <a:miter lim="400000"/>
          </a:ln>
        </p:spPr>
      </p:pic>
      <p:sp>
        <p:nvSpPr>
          <p:cNvPr id="518" name="The duplications now gone"/>
          <p:cNvSpPr txBox="1"/>
          <p:nvPr/>
        </p:nvSpPr>
        <p:spPr>
          <a:xfrm>
            <a:off x="6624098" y="8590891"/>
            <a:ext cx="327406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The duplications now gone</a:t>
            </a:r>
          </a:p>
        </p:txBody>
      </p:sp>
      <p:sp>
        <p:nvSpPr>
          <p:cNvPr id="519" name="Rectangle"/>
          <p:cNvSpPr/>
          <p:nvPr/>
        </p:nvSpPr>
        <p:spPr>
          <a:xfrm>
            <a:off x="800270" y="6850248"/>
            <a:ext cx="2995543" cy="863991"/>
          </a:xfrm>
          <a:prstGeom prst="rect">
            <a:avLst/>
          </a:prstGeom>
          <a:ln w="25400">
            <a:solidFill>
              <a:schemeClr val="accent5"/>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520" name="Add hashcode()"/>
          <p:cNvSpPr txBox="1"/>
          <p:nvPr/>
        </p:nvSpPr>
        <p:spPr>
          <a:xfrm>
            <a:off x="3889623" y="7059993"/>
            <a:ext cx="197535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Add hashcode()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Now you know what Hashcode is?"/>
          <p:cNvSpPr txBox="1">
            <a:spLocks noGrp="1"/>
          </p:cNvSpPr>
          <p:nvPr>
            <p:ph type="body" idx="13"/>
          </p:nvPr>
        </p:nvSpPr>
        <p:spPr>
          <a:xfrm>
            <a:off x="889000" y="2908300"/>
            <a:ext cx="11226800" cy="2493775"/>
          </a:xfrm>
          <a:prstGeom prst="rect">
            <a:avLst/>
          </a:prstGeom>
        </p:spPr>
        <p:txBody>
          <a:bodyPr/>
          <a:lstStyle/>
          <a:p>
            <a:r>
              <a:t>Now you know what Hashcode is?</a:t>
            </a:r>
          </a:p>
        </p:txBody>
      </p:sp>
      <p:sp>
        <p:nvSpPr>
          <p:cNvPr id="523" name="Angga Raditya"/>
          <p:cNvSpPr txBox="1">
            <a:spLocks noGrp="1"/>
          </p:cNvSpPr>
          <p:nvPr>
            <p:ph type="body" idx="14"/>
          </p:nvPr>
        </p:nvSpPr>
        <p:spPr>
          <a:prstGeom prst="rect">
            <a:avLst/>
          </a:prstGeom>
        </p:spPr>
        <p:txBody>
          <a:bodyPr/>
          <a:lstStyle/>
          <a:p>
            <a:r>
              <a:t>Angga Raditya</a:t>
            </a:r>
          </a:p>
        </p:txBody>
      </p:sp>
      <p:sp>
        <p:nvSpPr>
          <p:cNvPr id="524"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ollections:…"/>
          <p:cNvSpPr txBox="1">
            <a:spLocks noGrp="1"/>
          </p:cNvSpPr>
          <p:nvPr>
            <p:ph type="title"/>
          </p:nvPr>
        </p:nvSpPr>
        <p:spPr>
          <a:prstGeom prst="rect">
            <a:avLst/>
          </a:prstGeom>
        </p:spPr>
        <p:txBody>
          <a:bodyPr>
            <a:normAutofit fontScale="90000"/>
          </a:bodyPr>
          <a:lstStyle/>
          <a:p>
            <a:r>
              <a:t>Collections:</a:t>
            </a:r>
          </a:p>
          <a:p>
            <a:r>
              <a:t>List-Arraylist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
          <p:cNvSpPr txBox="1">
            <a:spLocks noGrp="1"/>
          </p:cNvSpPr>
          <p:nvPr>
            <p:ph type="body" idx="13"/>
          </p:nvPr>
        </p:nvSpPr>
        <p:spPr>
          <a:prstGeom prst="rect">
            <a:avLst/>
          </a:prstGeom>
        </p:spPr>
        <p:txBody>
          <a:bodyPr/>
          <a:lstStyle/>
          <a:p>
            <a:r>
              <a:t>Text</a:t>
            </a:r>
          </a:p>
        </p:txBody>
      </p:sp>
      <p:sp>
        <p:nvSpPr>
          <p:cNvPr id="529" name="List - Array List"/>
          <p:cNvSpPr txBox="1">
            <a:spLocks noGrp="1"/>
          </p:cNvSpPr>
          <p:nvPr>
            <p:ph type="title"/>
          </p:nvPr>
        </p:nvSpPr>
        <p:spPr>
          <a:prstGeom prst="rect">
            <a:avLst/>
          </a:prstGeom>
        </p:spPr>
        <p:txBody>
          <a:bodyPr/>
          <a:lstStyle>
            <a:lvl1pPr defTabSz="467359">
              <a:spcBef>
                <a:spcPts val="2200"/>
              </a:spcBef>
              <a:defRPr sz="4800"/>
            </a:lvl1pPr>
          </a:lstStyle>
          <a:p>
            <a:r>
              <a:t>List - Array List</a:t>
            </a:r>
          </a:p>
        </p:txBody>
      </p:sp>
      <p:sp>
        <p:nvSpPr>
          <p:cNvPr id="530" name="public class Main {…"/>
          <p:cNvSpPr txBox="1"/>
          <p:nvPr/>
        </p:nvSpPr>
        <p:spPr>
          <a:xfrm>
            <a:off x="1052090" y="2628900"/>
            <a:ext cx="8005020"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List&lt;Integer&gt; integerList = </a:t>
            </a:r>
            <a:r>
              <a:rPr>
                <a:solidFill>
                  <a:srgbClr val="CC7831"/>
                </a:solidFill>
              </a:rPr>
              <a:t>new </a:t>
            </a:r>
            <a:r>
              <a:t>ArrayList&lt;&gt;()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integerList.add(</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(Integer nilai: integerList)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.println(nilai)</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+integerList.size())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pic>
        <p:nvPicPr>
          <p:cNvPr id="531" name="Image" descr="Image"/>
          <p:cNvPicPr>
            <a:picLocks noChangeAspect="1"/>
          </p:cNvPicPr>
          <p:nvPr/>
        </p:nvPicPr>
        <p:blipFill>
          <a:blip r:embed="rId2">
            <a:extLst/>
          </a:blip>
          <a:stretch>
            <a:fillRect/>
          </a:stretch>
        </p:blipFill>
        <p:spPr>
          <a:xfrm>
            <a:off x="1136650" y="6508750"/>
            <a:ext cx="9537700" cy="1866900"/>
          </a:xfrm>
          <a:prstGeom prst="rect">
            <a:avLst/>
          </a:prstGeom>
          <a:ln w="12700">
            <a:miter lim="400000"/>
          </a:ln>
        </p:spPr>
      </p:pic>
      <p:sp>
        <p:nvSpPr>
          <p:cNvPr id="532" name="Duplications"/>
          <p:cNvSpPr txBox="1"/>
          <p:nvPr/>
        </p:nvSpPr>
        <p:spPr>
          <a:xfrm>
            <a:off x="2625598" y="7219950"/>
            <a:ext cx="157378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Duplications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
          <p:cNvSpPr txBox="1">
            <a:spLocks noGrp="1"/>
          </p:cNvSpPr>
          <p:nvPr>
            <p:ph type="body" idx="13"/>
          </p:nvPr>
        </p:nvSpPr>
        <p:spPr>
          <a:prstGeom prst="rect">
            <a:avLst/>
          </a:prstGeom>
        </p:spPr>
        <p:txBody>
          <a:bodyPr/>
          <a:lstStyle/>
          <a:p>
            <a:r>
              <a:t>Text</a:t>
            </a:r>
          </a:p>
        </p:txBody>
      </p:sp>
      <p:sp>
        <p:nvSpPr>
          <p:cNvPr id="535" name="List - ARRAYLIST"/>
          <p:cNvSpPr txBox="1">
            <a:spLocks noGrp="1"/>
          </p:cNvSpPr>
          <p:nvPr>
            <p:ph type="title"/>
          </p:nvPr>
        </p:nvSpPr>
        <p:spPr>
          <a:prstGeom prst="rect">
            <a:avLst/>
          </a:prstGeom>
        </p:spPr>
        <p:txBody>
          <a:bodyPr/>
          <a:lstStyle>
            <a:lvl1pPr defTabSz="467359">
              <a:spcBef>
                <a:spcPts val="2200"/>
              </a:spcBef>
              <a:defRPr sz="4800"/>
            </a:lvl1pPr>
          </a:lstStyle>
          <a:p>
            <a:r>
              <a:t>List - ARRAYLIST</a:t>
            </a:r>
          </a:p>
        </p:txBody>
      </p:sp>
      <p:sp>
        <p:nvSpPr>
          <p:cNvPr id="536" name="Element indexed.…"/>
          <p:cNvSpPr txBox="1">
            <a:spLocks noGrp="1"/>
          </p:cNvSpPr>
          <p:nvPr>
            <p:ph type="body" idx="1"/>
          </p:nvPr>
        </p:nvSpPr>
        <p:spPr>
          <a:prstGeom prst="rect">
            <a:avLst/>
          </a:prstGeom>
        </p:spPr>
        <p:txBody>
          <a:bodyPr/>
          <a:lstStyle/>
          <a:p>
            <a:r>
              <a:t>Element </a:t>
            </a:r>
            <a:r>
              <a:rPr>
                <a:solidFill>
                  <a:srgbClr val="FFFFFF"/>
                </a:solidFill>
              </a:rPr>
              <a:t>indexed</a:t>
            </a:r>
            <a:r>
              <a:t>.</a:t>
            </a:r>
          </a:p>
          <a:p>
            <a:r>
              <a:t>It can contains </a:t>
            </a:r>
            <a:r>
              <a:rPr>
                <a:solidFill>
                  <a:srgbClr val="FFFFFF"/>
                </a:solidFill>
              </a:rPr>
              <a:t>duplicate element </a:t>
            </a:r>
          </a:p>
          <a:p>
            <a:pPr>
              <a:defRPr>
                <a:solidFill>
                  <a:srgbClr val="A6AAA9"/>
                </a:solidFill>
              </a:defRPr>
            </a:pPr>
            <a:r>
              <a:t>It will use the “</a:t>
            </a:r>
            <a:r>
              <a:rPr>
                <a:solidFill>
                  <a:srgbClr val="FFFFFF"/>
                </a:solidFill>
              </a:rPr>
              <a:t>equals()</a:t>
            </a:r>
            <a:r>
              <a:t>” as unique value indicator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Text"/>
          <p:cNvSpPr txBox="1">
            <a:spLocks noGrp="1"/>
          </p:cNvSpPr>
          <p:nvPr>
            <p:ph type="body" idx="13"/>
          </p:nvPr>
        </p:nvSpPr>
        <p:spPr>
          <a:prstGeom prst="rect">
            <a:avLst/>
          </a:prstGeom>
        </p:spPr>
        <p:txBody>
          <a:bodyPr/>
          <a:lstStyle/>
          <a:p>
            <a:r>
              <a:t>Text</a:t>
            </a:r>
          </a:p>
        </p:txBody>
      </p:sp>
      <p:sp>
        <p:nvSpPr>
          <p:cNvPr id="539" name="List-Arraylist"/>
          <p:cNvSpPr txBox="1">
            <a:spLocks noGrp="1"/>
          </p:cNvSpPr>
          <p:nvPr>
            <p:ph type="title"/>
          </p:nvPr>
        </p:nvSpPr>
        <p:spPr>
          <a:prstGeom prst="rect">
            <a:avLst/>
          </a:prstGeom>
        </p:spPr>
        <p:txBody>
          <a:bodyPr/>
          <a:lstStyle>
            <a:lvl1pPr defTabSz="467359">
              <a:spcBef>
                <a:spcPts val="2200"/>
              </a:spcBef>
              <a:defRPr sz="4800"/>
            </a:lvl1pPr>
          </a:lstStyle>
          <a:p>
            <a:r>
              <a:t>List-Arraylist</a:t>
            </a:r>
          </a:p>
        </p:txBody>
      </p:sp>
      <p:sp>
        <p:nvSpPr>
          <p:cNvPr id="540" name="public class Main {…"/>
          <p:cNvSpPr txBox="1"/>
          <p:nvPr/>
        </p:nvSpPr>
        <p:spPr>
          <a:xfrm>
            <a:off x="4608090" y="1765299"/>
            <a:ext cx="8005020" cy="472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List&lt;Circle&gt; circleList = </a:t>
            </a:r>
            <a:r>
              <a:rPr>
                <a:solidFill>
                  <a:srgbClr val="CC7831"/>
                </a:solidFill>
              </a:rPr>
              <a:t>new </a:t>
            </a:r>
            <a:r>
              <a:t>ArrayList&lt;&gt;()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(Circle circle: circleList)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.println(circle.print())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+circleList.size())</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Circle findRings = </a:t>
            </a:r>
            <a:r>
              <a:rPr>
                <a:solidFill>
                  <a:srgbClr val="CC7831"/>
                </a:solidFill>
              </a:rPr>
              <a:t>new </a:t>
            </a:r>
            <a:r>
              <a:t>Circle(</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a:t>
            </a:r>
            <a:r>
              <a:rPr>
                <a:solidFill>
                  <a:srgbClr val="6A8759"/>
                </a:solidFill>
              </a:rPr>
              <a:t>"Contains :"</a:t>
            </a:r>
            <a:r>
              <a:t>+circleList.contains(findRings))</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sp>
        <p:nvSpPr>
          <p:cNvPr id="541" name="public class Circle extends Shape {…"/>
          <p:cNvSpPr txBox="1"/>
          <p:nvPr/>
        </p:nvSpPr>
        <p:spPr>
          <a:xfrm>
            <a:off x="659717" y="2882900"/>
            <a:ext cx="4243166" cy="579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int </a:t>
            </a:r>
            <a:r>
              <a:rPr>
                <a:solidFill>
                  <a:srgbClr val="FFC66E"/>
                </a:solidFill>
              </a:rPr>
              <a:t>hashCode</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t>Objects.</a:t>
            </a:r>
            <a:r>
              <a:rPr i="1"/>
              <a:t>hash</a:t>
            </a:r>
            <a:r>
              <a:t>(</a:t>
            </a:r>
            <a:r>
              <a:rPr>
                <a:solidFill>
                  <a:srgbClr val="9876AA"/>
                </a:solidFill>
              </a:rPr>
              <a:t>r</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pic>
        <p:nvPicPr>
          <p:cNvPr id="542" name="Image" descr="Image"/>
          <p:cNvPicPr>
            <a:picLocks noChangeAspect="1"/>
          </p:cNvPicPr>
          <p:nvPr/>
        </p:nvPicPr>
        <p:blipFill>
          <a:blip r:embed="rId2">
            <a:extLst/>
          </a:blip>
          <a:srcRect r="28647"/>
          <a:stretch>
            <a:fillRect/>
          </a:stretch>
        </p:blipFill>
        <p:spPr>
          <a:xfrm>
            <a:off x="5302250" y="6451600"/>
            <a:ext cx="6805365" cy="2387600"/>
          </a:xfrm>
          <a:prstGeom prst="rect">
            <a:avLst/>
          </a:prstGeom>
          <a:ln w="12700">
            <a:miter lim="400000"/>
          </a:ln>
        </p:spPr>
      </p:pic>
      <p:sp>
        <p:nvSpPr>
          <p:cNvPr id="543" name="Line"/>
          <p:cNvSpPr/>
          <p:nvPr/>
        </p:nvSpPr>
        <p:spPr>
          <a:xfrm flipH="1">
            <a:off x="8470899" y="4528821"/>
            <a:ext cx="1420119" cy="70709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544" name="Try to find circles with r=3"/>
          <p:cNvSpPr txBox="1"/>
          <p:nvPr/>
        </p:nvSpPr>
        <p:spPr>
          <a:xfrm>
            <a:off x="9788397" y="4044950"/>
            <a:ext cx="310159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Try to find circles with r=3</a:t>
            </a:r>
          </a:p>
        </p:txBody>
      </p:sp>
      <p:sp>
        <p:nvSpPr>
          <p:cNvPr id="545" name="Not Found"/>
          <p:cNvSpPr txBox="1"/>
          <p:nvPr/>
        </p:nvSpPr>
        <p:spPr>
          <a:xfrm>
            <a:off x="9178797" y="8540750"/>
            <a:ext cx="135636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Not Found</a:t>
            </a:r>
          </a:p>
        </p:txBody>
      </p:sp>
      <p:sp>
        <p:nvSpPr>
          <p:cNvPr id="546" name="Line"/>
          <p:cNvSpPr/>
          <p:nvPr/>
        </p:nvSpPr>
        <p:spPr>
          <a:xfrm flipH="1" flipV="1">
            <a:off x="6959599" y="8318500"/>
            <a:ext cx="1994745" cy="413372"/>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
          <p:cNvSpPr txBox="1">
            <a:spLocks noGrp="1"/>
          </p:cNvSpPr>
          <p:nvPr>
            <p:ph type="body" idx="13"/>
          </p:nvPr>
        </p:nvSpPr>
        <p:spPr>
          <a:prstGeom prst="rect">
            <a:avLst/>
          </a:prstGeom>
        </p:spPr>
        <p:txBody>
          <a:bodyPr/>
          <a:lstStyle/>
          <a:p>
            <a:r>
              <a:t>Text</a:t>
            </a:r>
          </a:p>
        </p:txBody>
      </p:sp>
      <p:sp>
        <p:nvSpPr>
          <p:cNvPr id="549" name="Title"/>
          <p:cNvSpPr txBox="1">
            <a:spLocks noGrp="1"/>
          </p:cNvSpPr>
          <p:nvPr>
            <p:ph type="title"/>
          </p:nvPr>
        </p:nvSpPr>
        <p:spPr>
          <a:xfrm>
            <a:off x="406400" y="1238250"/>
            <a:ext cx="12192000" cy="723900"/>
          </a:xfrm>
          <a:prstGeom prst="rect">
            <a:avLst/>
          </a:prstGeom>
        </p:spPr>
        <p:txBody>
          <a:bodyPr/>
          <a:lstStyle/>
          <a:p>
            <a:pPr defTabSz="467359">
              <a:spcBef>
                <a:spcPts val="2200"/>
              </a:spcBef>
              <a:defRPr sz="4800"/>
            </a:pPr>
            <a:endParaRPr/>
          </a:p>
        </p:txBody>
      </p:sp>
      <p:sp>
        <p:nvSpPr>
          <p:cNvPr id="550" name="public class Circle extends Shape {…"/>
          <p:cNvSpPr txBox="1"/>
          <p:nvPr/>
        </p:nvSpPr>
        <p:spPr>
          <a:xfrm>
            <a:off x="323539" y="2070100"/>
            <a:ext cx="6261722" cy="774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Circle </a:t>
            </a:r>
            <a:r>
              <a:t>extends </a:t>
            </a:r>
            <a:r>
              <a:rPr>
                <a:solidFill>
                  <a:srgbClr val="A9B7C6"/>
                </a:solidFill>
              </a:rPr>
              <a:t>Shape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private </a:t>
            </a:r>
            <a:r>
              <a:rPr>
                <a:solidFill>
                  <a:srgbClr val="A9B7C6"/>
                </a:solidFill>
              </a:rPr>
              <a:t>Integer </a:t>
            </a:r>
            <a:r>
              <a:rPr>
                <a:solidFill>
                  <a:srgbClr val="9876AA"/>
                </a:solidFill>
              </a:rPr>
              <a:t>r</a:t>
            </a:r>
            <a:r>
              <a:t>;</a:t>
            </a:r>
          </a:p>
          <a:p>
            <a:pPr defTabSz="457200">
              <a:spcBef>
                <a:spcPts val="0"/>
              </a:spcBef>
              <a:defRPr sz="1200">
                <a:solidFill>
                  <a:srgbClr val="CC7831"/>
                </a:solidFill>
                <a:latin typeface="Menlo"/>
                <a:ea typeface="Menlo"/>
                <a:cs typeface="Menlo"/>
                <a:sym typeface="Menlo"/>
              </a:defRPr>
            </a:pPr>
            <a:r>
              <a:t>    private final </a:t>
            </a:r>
            <a:r>
              <a:rPr>
                <a:solidFill>
                  <a:srgbClr val="A9B7C6"/>
                </a:solidFill>
              </a:rPr>
              <a:t>Double </a:t>
            </a:r>
            <a:r>
              <a:rPr>
                <a:solidFill>
                  <a:srgbClr val="9876AA"/>
                </a:solidFill>
              </a:rPr>
              <a:t>pi</a:t>
            </a:r>
            <a:r>
              <a:rPr>
                <a:solidFill>
                  <a:srgbClr val="A9B7C6"/>
                </a:solidFill>
              </a:rPr>
              <a:t>=</a:t>
            </a:r>
            <a:r>
              <a:rPr>
                <a:solidFill>
                  <a:srgbClr val="6897BB"/>
                </a:solidFill>
              </a:rPr>
              <a:t>3.14</a:t>
            </a:r>
            <a:r>
              <a:t>;</a:t>
            </a:r>
          </a:p>
          <a:p>
            <a:pPr defTabSz="457200">
              <a:spcBef>
                <a:spcPts val="0"/>
              </a:spcBef>
              <a:defRPr sz="1200">
                <a:solidFill>
                  <a:srgbClr val="CC7831"/>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rPr>
                <a:solidFill>
                  <a:srgbClr val="CC7831"/>
                </a:solidFill>
              </a:rPr>
              <a:t>    public </a:t>
            </a:r>
            <a:r>
              <a:rPr>
                <a:solidFill>
                  <a:srgbClr val="FFC66E"/>
                </a:solidFill>
              </a:rPr>
              <a:t>Circle</a:t>
            </a:r>
            <a:r>
              <a:t>(Integer r) {</a:t>
            </a:r>
          </a:p>
          <a:p>
            <a:pPr defTabSz="457200">
              <a:spcBef>
                <a:spcPts val="0"/>
              </a:spcBef>
              <a:defRPr sz="1200">
                <a:solidFill>
                  <a:srgbClr val="A9B7C6"/>
                </a:solidFill>
                <a:latin typeface="Menlo"/>
                <a:ea typeface="Menlo"/>
                <a:cs typeface="Menlo"/>
                <a:sym typeface="Menlo"/>
              </a:defRPr>
            </a:pPr>
            <a:r>
              <a:t>        </a:t>
            </a:r>
            <a:r>
              <a:rPr>
                <a:solidFill>
                  <a:srgbClr val="CC7831"/>
                </a:solidFill>
              </a:rPr>
              <a:t>this</a:t>
            </a:r>
            <a:r>
              <a:t>.</a:t>
            </a:r>
            <a:r>
              <a:rPr>
                <a:solidFill>
                  <a:srgbClr val="9876AA"/>
                </a:solidFill>
              </a:rPr>
              <a:t>r </a:t>
            </a:r>
            <a:r>
              <a:t>= r</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getSurface</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surface = </a:t>
            </a:r>
            <a:r>
              <a:rPr>
                <a:solidFill>
                  <a:srgbClr val="9876AA"/>
                </a:solidFill>
              </a:rPr>
              <a:t>pi</a:t>
            </a:r>
            <a:r>
              <a:t>*</a:t>
            </a:r>
            <a:r>
              <a:rPr>
                <a:solidFill>
                  <a:srgbClr val="9876AA"/>
                </a:solidFill>
              </a:rPr>
              <a:t>r</a:t>
            </a:r>
            <a:r>
              <a:t>*</a:t>
            </a:r>
            <a:r>
              <a:rPr>
                <a:solidFill>
                  <a:srgbClr val="9876AA"/>
                </a:solidFill>
              </a:rPr>
              <a:t>r</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surface</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FFC66E"/>
                </a:solidFill>
                <a:latin typeface="Menlo"/>
                <a:ea typeface="Menlo"/>
                <a:cs typeface="Menlo"/>
                <a:sym typeface="Menlo"/>
              </a:defRPr>
            </a:pPr>
            <a:r>
              <a:rPr>
                <a:solidFill>
                  <a:srgbClr val="BBB529"/>
                </a:solidFill>
              </a:rPr>
              <a:t>    </a:t>
            </a:r>
            <a:r>
              <a:rPr>
                <a:solidFill>
                  <a:srgbClr val="CC7831"/>
                </a:solidFill>
              </a:rPr>
              <a:t>public </a:t>
            </a:r>
            <a:r>
              <a:rPr>
                <a:solidFill>
                  <a:srgbClr val="A9B7C6"/>
                </a:solidFill>
              </a:rPr>
              <a:t>Double </a:t>
            </a:r>
            <a:r>
              <a:t>getRound</a:t>
            </a:r>
            <a:r>
              <a:rPr>
                <a:solidFill>
                  <a:srgbClr val="A9B7C6"/>
                </a:solidFill>
              </a:rPr>
              <a:t>(){</a:t>
            </a:r>
          </a:p>
          <a:p>
            <a:pPr defTabSz="457200">
              <a:spcBef>
                <a:spcPts val="0"/>
              </a:spcBef>
              <a:defRPr sz="1200">
                <a:solidFill>
                  <a:srgbClr val="A9B7C6"/>
                </a:solidFill>
                <a:latin typeface="Menlo"/>
                <a:ea typeface="Menlo"/>
                <a:cs typeface="Menlo"/>
                <a:sym typeface="Menlo"/>
              </a:defRPr>
            </a:pPr>
            <a:r>
              <a:t>        Double round = </a:t>
            </a:r>
            <a:r>
              <a:rPr>
                <a:solidFill>
                  <a:srgbClr val="9876AA"/>
                </a:solidFill>
              </a:rPr>
              <a:t>pi</a:t>
            </a:r>
            <a:r>
              <a:t>*</a:t>
            </a:r>
            <a:r>
              <a:rPr>
                <a:solidFill>
                  <a:srgbClr val="9876AA"/>
                </a:solidFill>
              </a:rPr>
              <a:t>r</a:t>
            </a:r>
            <a:r>
              <a:t>*</a:t>
            </a:r>
            <a:r>
              <a:rPr>
                <a:solidFill>
                  <a:srgbClr val="6897BB"/>
                </a:solidFill>
              </a:rPr>
              <a:t>2</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round</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boolean </a:t>
            </a:r>
            <a:r>
              <a:rPr>
                <a:solidFill>
                  <a:srgbClr val="FFC66E"/>
                </a:solidFill>
              </a:rPr>
              <a:t>equals</a:t>
            </a:r>
            <a:r>
              <a:rPr>
                <a:solidFill>
                  <a:srgbClr val="A9B7C6"/>
                </a:solidFill>
              </a:rPr>
              <a:t>(Object o) {</a:t>
            </a:r>
          </a:p>
          <a:p>
            <a:pPr defTabSz="457200">
              <a:spcBef>
                <a:spcPts val="0"/>
              </a:spcBef>
              <a:defRPr sz="1200">
                <a:solidFill>
                  <a:srgbClr val="CC7831"/>
                </a:solidFill>
                <a:latin typeface="Menlo"/>
                <a:ea typeface="Menlo"/>
                <a:cs typeface="Menlo"/>
                <a:sym typeface="Menlo"/>
              </a:defRPr>
            </a:pPr>
            <a:r>
              <a:rPr>
                <a:solidFill>
                  <a:srgbClr val="A9B7C6"/>
                </a:solidFill>
              </a:rPr>
              <a:t>        </a:t>
            </a:r>
            <a:r>
              <a:t>if </a:t>
            </a:r>
            <a:r>
              <a:rPr>
                <a:solidFill>
                  <a:srgbClr val="A9B7C6"/>
                </a:solidFill>
              </a:rPr>
              <a:t>(</a:t>
            </a:r>
            <a:r>
              <a:t>this </a:t>
            </a:r>
            <a:r>
              <a:rPr>
                <a:solidFill>
                  <a:srgbClr val="A9B7C6"/>
                </a:solidFill>
              </a:rPr>
              <a:t>== o) </a:t>
            </a:r>
            <a:r>
              <a:t>return true;</a:t>
            </a:r>
          </a:p>
          <a:p>
            <a:pPr defTabSz="457200">
              <a:spcBef>
                <a:spcPts val="0"/>
              </a:spcBef>
              <a:defRPr sz="1200">
                <a:solidFill>
                  <a:srgbClr val="A9B7C6"/>
                </a:solidFill>
                <a:latin typeface="Menlo"/>
                <a:ea typeface="Menlo"/>
                <a:cs typeface="Menlo"/>
                <a:sym typeface="Menlo"/>
              </a:defRPr>
            </a:pPr>
            <a:r>
              <a:rPr>
                <a:solidFill>
                  <a:srgbClr val="CC7831"/>
                </a:solidFill>
              </a:rPr>
              <a:t>        if </a:t>
            </a:r>
            <a:r>
              <a:t>(o == </a:t>
            </a:r>
            <a:r>
              <a:rPr>
                <a:solidFill>
                  <a:srgbClr val="CC7831"/>
                </a:solidFill>
              </a:rPr>
              <a:t>null </a:t>
            </a:r>
            <a:r>
              <a:t>|| getClass() != o.getClass()) </a:t>
            </a:r>
            <a:r>
              <a:rPr>
                <a:solidFill>
                  <a:srgbClr val="CC7831"/>
                </a:solidFill>
              </a:rPr>
              <a:t>return false;</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 circle = (Circle) o</a:t>
            </a:r>
            <a:r>
              <a:rPr>
                <a:solidFill>
                  <a:srgbClr val="CC7831"/>
                </a:solidFill>
              </a:rPr>
              <a:t>;</a:t>
            </a:r>
          </a:p>
          <a:p>
            <a:pPr defTabSz="457200">
              <a:spcBef>
                <a:spcPts val="0"/>
              </a:spcBef>
              <a:defRPr sz="1200">
                <a:solidFill>
                  <a:srgbClr val="CC7831"/>
                </a:solidFill>
                <a:latin typeface="Menlo"/>
                <a:ea typeface="Menlo"/>
                <a:cs typeface="Menlo"/>
                <a:sym typeface="Menlo"/>
              </a:defRPr>
            </a:pPr>
            <a:r>
              <a:t>        return </a:t>
            </a:r>
            <a:r>
              <a:rPr>
                <a:solidFill>
                  <a:srgbClr val="A9B7C6"/>
                </a:solidFill>
              </a:rPr>
              <a:t>Objects.</a:t>
            </a:r>
            <a:r>
              <a:rPr i="1">
                <a:solidFill>
                  <a:srgbClr val="A9B7C6"/>
                </a:solidFill>
              </a:rPr>
              <a:t>equals</a:t>
            </a:r>
            <a:r>
              <a:rPr>
                <a:solidFill>
                  <a:srgbClr val="A9B7C6"/>
                </a:solidFill>
              </a:rPr>
              <a:t>(</a:t>
            </a:r>
            <a:r>
              <a:rPr>
                <a:solidFill>
                  <a:srgbClr val="9876AA"/>
                </a:solidFill>
              </a:rPr>
              <a:t>r</a:t>
            </a:r>
            <a:r>
              <a:t>, </a:t>
            </a:r>
            <a:r>
              <a:rPr>
                <a:solidFill>
                  <a:srgbClr val="A9B7C6"/>
                </a:solidFill>
              </a:rPr>
              <a:t>circle.</a:t>
            </a:r>
            <a:r>
              <a:rPr>
                <a:solidFill>
                  <a:srgbClr val="9876AA"/>
                </a:solidFill>
              </a:rPr>
              <a:t>r</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BBB529"/>
                </a:solidFill>
                <a:latin typeface="Menlo"/>
                <a:ea typeface="Menlo"/>
                <a:cs typeface="Menlo"/>
                <a:sym typeface="Menlo"/>
              </a:defRPr>
            </a:pPr>
            <a:r>
              <a:rPr>
                <a:solidFill>
                  <a:srgbClr val="A9B7C6"/>
                </a:solidFill>
              </a:rPr>
              <a:t>    </a:t>
            </a:r>
            <a:r>
              <a:t>@Override</a:t>
            </a:r>
          </a:p>
          <a:p>
            <a:pPr defTabSz="457200">
              <a:spcBef>
                <a:spcPts val="0"/>
              </a:spcBef>
              <a:defRPr sz="1200">
                <a:solidFill>
                  <a:srgbClr val="CC7831"/>
                </a:solidFill>
                <a:latin typeface="Menlo"/>
                <a:ea typeface="Menlo"/>
                <a:cs typeface="Menlo"/>
                <a:sym typeface="Menlo"/>
              </a:defRPr>
            </a:pPr>
            <a:r>
              <a:rPr>
                <a:solidFill>
                  <a:srgbClr val="BBB529"/>
                </a:solidFill>
              </a:rPr>
              <a:t>    </a:t>
            </a:r>
            <a:r>
              <a:t>public int </a:t>
            </a:r>
            <a:r>
              <a:rPr>
                <a:solidFill>
                  <a:srgbClr val="FFC66E"/>
                </a:solidFill>
              </a:rPr>
              <a:t>hashCode</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return </a:t>
            </a:r>
            <a:r>
              <a:t>Objects.</a:t>
            </a:r>
            <a:r>
              <a:rPr i="1"/>
              <a:t>hash</a:t>
            </a:r>
            <a:r>
              <a:t>(</a:t>
            </a:r>
            <a:r>
              <a:rPr>
                <a:solidFill>
                  <a:srgbClr val="9876AA"/>
                </a:solidFill>
              </a:rPr>
              <a:t>r</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a:t>
            </a:r>
            <a:r>
              <a:rPr>
                <a:solidFill>
                  <a:srgbClr val="A9B7C6"/>
                </a:solidFill>
              </a:rPr>
              <a:t>String </a:t>
            </a:r>
            <a:r>
              <a:rPr>
                <a:solidFill>
                  <a:srgbClr val="FFC66E"/>
                </a:solidFill>
              </a:rPr>
              <a:t>print</a:t>
            </a:r>
            <a:r>
              <a:rPr>
                <a:solidFill>
                  <a:srgbClr val="A9B7C6"/>
                </a:solidFill>
              </a:rPr>
              <a:t>() {</a:t>
            </a: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return </a:t>
            </a:r>
            <a:r>
              <a:t>"Circle{" </a:t>
            </a:r>
            <a:r>
              <a:rPr>
                <a:solidFill>
                  <a:srgbClr val="A9B7C6"/>
                </a:solidFill>
              </a:rPr>
              <a:t>+ </a:t>
            </a:r>
            <a:r>
              <a:t>"r=" </a:t>
            </a:r>
            <a:r>
              <a:rPr>
                <a:solidFill>
                  <a:srgbClr val="A9B7C6"/>
                </a:solidFill>
              </a:rPr>
              <a:t>+ </a:t>
            </a:r>
            <a:r>
              <a:rPr>
                <a:solidFill>
                  <a:srgbClr val="9876AA"/>
                </a:solidFill>
              </a:rPr>
              <a:t>r </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6A8759"/>
                </a:solidFill>
              </a:rPr>
              <a:t>", pi=" </a:t>
            </a:r>
            <a:r>
              <a:t>+ </a:t>
            </a:r>
            <a:r>
              <a:rPr>
                <a:solidFill>
                  <a:srgbClr val="9876AA"/>
                </a:solidFill>
              </a:rPr>
              <a:t>pi </a:t>
            </a:r>
            <a:r>
              <a:t>+</a:t>
            </a:r>
          </a:p>
          <a:p>
            <a:pPr defTabSz="457200">
              <a:spcBef>
                <a:spcPts val="0"/>
              </a:spcBef>
              <a:defRPr sz="1200">
                <a:solidFill>
                  <a:srgbClr val="A9B7C6"/>
                </a:solidFill>
                <a:latin typeface="Menlo"/>
                <a:ea typeface="Menlo"/>
                <a:cs typeface="Menlo"/>
                <a:sym typeface="Menlo"/>
              </a:defRPr>
            </a:pPr>
            <a:r>
              <a:t>                </a:t>
            </a:r>
            <a:r>
              <a:rPr>
                <a:solidFill>
                  <a:srgbClr val="6A8759"/>
                </a:solidFill>
              </a:rPr>
              <a:t>", surface = "</a:t>
            </a:r>
            <a:r>
              <a:t>+getSurface()+</a:t>
            </a:r>
          </a:p>
          <a:p>
            <a:pPr defTabSz="457200">
              <a:spcBef>
                <a:spcPts val="0"/>
              </a:spcBef>
              <a:defRPr sz="1200">
                <a:solidFill>
                  <a:srgbClr val="A9B7C6"/>
                </a:solidFill>
                <a:latin typeface="Menlo"/>
                <a:ea typeface="Menlo"/>
                <a:cs typeface="Menlo"/>
                <a:sym typeface="Menlo"/>
              </a:defRPr>
            </a:pPr>
            <a:r>
              <a:t>                </a:t>
            </a:r>
            <a:r>
              <a:rPr>
                <a:solidFill>
                  <a:srgbClr val="6A8759"/>
                </a:solidFill>
              </a:rPr>
              <a:t>", Class = "</a:t>
            </a:r>
            <a:r>
              <a:t>+getClass()+</a:t>
            </a:r>
          </a:p>
          <a:p>
            <a:pPr defTabSz="457200">
              <a:spcBef>
                <a:spcPts val="0"/>
              </a:spcBef>
              <a:defRPr sz="1200">
                <a:solidFill>
                  <a:srgbClr val="A9B7C6"/>
                </a:solidFill>
                <a:latin typeface="Menlo"/>
                <a:ea typeface="Menlo"/>
                <a:cs typeface="Menlo"/>
                <a:sym typeface="Menlo"/>
              </a:defRPr>
            </a:pPr>
            <a:r>
              <a:t>                </a:t>
            </a:r>
            <a:r>
              <a:rPr>
                <a:solidFill>
                  <a:srgbClr val="6A8759"/>
                </a:solidFill>
              </a:rPr>
              <a:t>", round = "</a:t>
            </a:r>
            <a:r>
              <a:t>+getRound()+</a:t>
            </a:r>
            <a:r>
              <a:rPr>
                <a:solidFill>
                  <a:srgbClr val="6A8759"/>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p:txBody>
      </p:sp>
      <p:sp>
        <p:nvSpPr>
          <p:cNvPr id="551" name="public class Main {…"/>
          <p:cNvSpPr txBox="1"/>
          <p:nvPr/>
        </p:nvSpPr>
        <p:spPr>
          <a:xfrm>
            <a:off x="4206391" y="1866900"/>
            <a:ext cx="8575453" cy="4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public static void </a:t>
            </a:r>
            <a:r>
              <a:rPr>
                <a:solidFill>
                  <a:srgbClr val="FFC66E"/>
                </a:solidFill>
              </a:rPr>
              <a:t>main</a:t>
            </a:r>
            <a:r>
              <a:t>(String[] args) </a:t>
            </a:r>
            <a:r>
              <a:rPr>
                <a:solidFill>
                  <a:srgbClr val="CC7831"/>
                </a:solidFill>
              </a:rPr>
              <a:t>throws </a:t>
            </a:r>
            <a:r>
              <a:t>IOException</a:t>
            </a:r>
            <a:r>
              <a:rPr>
                <a:solidFill>
                  <a:srgbClr val="CC7831"/>
                </a:solidFill>
              </a:rPr>
              <a:t>, </a:t>
            </a:r>
            <a:r>
              <a:t>InterruptedException {</a:t>
            </a:r>
          </a:p>
          <a:p>
            <a:pPr defTabSz="457200">
              <a:spcBef>
                <a:spcPts val="0"/>
              </a:spcBef>
              <a:defRPr sz="1200">
                <a:solidFill>
                  <a:srgbClr val="A9B7C6"/>
                </a:solidFill>
                <a:latin typeface="Menlo"/>
                <a:ea typeface="Menlo"/>
                <a:cs typeface="Menlo"/>
                <a:sym typeface="Menlo"/>
              </a:defRPr>
            </a:pPr>
            <a:r>
              <a:t>        List&lt;Circle&gt; circleList = </a:t>
            </a:r>
            <a:r>
              <a:rPr>
                <a:solidFill>
                  <a:srgbClr val="CC7831"/>
                </a:solidFill>
              </a:rPr>
              <a:t>new </a:t>
            </a:r>
            <a:r>
              <a:t>ArrayList&lt;&gt;()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10</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5</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1</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circleList.add(</a:t>
            </a:r>
            <a:r>
              <a:rPr>
                <a:solidFill>
                  <a:srgbClr val="CC7831"/>
                </a:solidFill>
              </a:rPr>
              <a:t>new </a:t>
            </a:r>
            <a:r>
              <a:t>Circle(</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rPr>
                <a:solidFill>
                  <a:srgbClr val="CC7831"/>
                </a:solidFill>
              </a:rPr>
              <a:t>        for </a:t>
            </a:r>
            <a:r>
              <a:t>(Circle circle: circleList) {</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.println(circle.print())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        System.</a:t>
            </a:r>
            <a:r>
              <a:rPr i="1">
                <a:solidFill>
                  <a:srgbClr val="9876AA"/>
                </a:solidFill>
              </a:rPr>
              <a:t>out</a:t>
            </a:r>
            <a:r>
              <a:t>.println(</a:t>
            </a:r>
            <a:r>
              <a:rPr>
                <a:solidFill>
                  <a:srgbClr val="6A8759"/>
                </a:solidFill>
              </a:rPr>
              <a:t>"Size:"</a:t>
            </a:r>
            <a:r>
              <a:t>+circleList.size())</a:t>
            </a:r>
            <a:r>
              <a:rPr>
                <a:solidFill>
                  <a:srgbClr val="CC7831"/>
                </a:solidFill>
              </a:rPr>
              <a:t>;</a:t>
            </a:r>
          </a:p>
          <a:p>
            <a:pPr defTabSz="457200">
              <a:spcBef>
                <a:spcPts val="0"/>
              </a:spcBef>
              <a:defRPr sz="1200">
                <a:solidFill>
                  <a:srgbClr val="6A8759"/>
                </a:solidFill>
                <a:latin typeface="Menlo"/>
                <a:ea typeface="Menlo"/>
                <a:cs typeface="Menlo"/>
                <a:sym typeface="Menlo"/>
              </a:defRPr>
            </a:pPr>
            <a:r>
              <a:rPr>
                <a:solidFill>
                  <a:srgbClr val="CC7831"/>
                </a:solidFill>
              </a:rPr>
              <a:t>        </a:t>
            </a:r>
            <a:r>
              <a:rPr>
                <a:solidFill>
                  <a:srgbClr val="A9B7C6"/>
                </a:solidFill>
              </a:rPr>
              <a:t>System.</a:t>
            </a:r>
            <a:r>
              <a:rPr i="1">
                <a:solidFill>
                  <a:srgbClr val="9876AA"/>
                </a:solidFill>
              </a:rPr>
              <a:t>out</a:t>
            </a:r>
            <a:r>
              <a:rPr>
                <a:solidFill>
                  <a:srgbClr val="A9B7C6"/>
                </a:solidFill>
              </a:rPr>
              <a:t>.println(</a:t>
            </a:r>
            <a:r>
              <a:t>"Contains Circle{r=3} :"</a:t>
            </a:r>
            <a:r>
              <a:rPr>
                <a:solidFill>
                  <a:srgbClr val="A9B7C6"/>
                </a:solidFill>
              </a:rPr>
              <a:t>+circleList.contains(</a:t>
            </a:r>
            <a:r>
              <a:rPr>
                <a:solidFill>
                  <a:srgbClr val="CC7831"/>
                </a:solidFill>
              </a:rPr>
              <a:t>new </a:t>
            </a:r>
            <a:r>
              <a:rPr>
                <a:solidFill>
                  <a:srgbClr val="A9B7C6"/>
                </a:solidFill>
              </a:rPr>
              <a:t>Circle(</a:t>
            </a:r>
            <a:r>
              <a:rPr>
                <a:solidFill>
                  <a:srgbClr val="6897BB"/>
                </a:solidFill>
              </a:rPr>
              <a:t>3</a:t>
            </a:r>
            <a:r>
              <a:rPr>
                <a:solidFill>
                  <a:srgbClr val="A9B7C6"/>
                </a:solidFill>
              </a:rPr>
              <a:t>)))</a:t>
            </a:r>
            <a:r>
              <a:rPr>
                <a:solidFill>
                  <a:srgbClr val="CC7831"/>
                </a:solidFill>
              </a:rPr>
              <a:t>;</a:t>
            </a:r>
          </a:p>
          <a:p>
            <a:pPr defTabSz="457200">
              <a:spcBef>
                <a:spcPts val="0"/>
              </a:spcBef>
              <a:defRPr sz="1200">
                <a:solidFill>
                  <a:srgbClr val="6A8759"/>
                </a:solidFill>
                <a:latin typeface="Menlo"/>
                <a:ea typeface="Menlo"/>
                <a:cs typeface="Menlo"/>
                <a:sym typeface="Menlo"/>
              </a:defRPr>
            </a:pPr>
            <a:r>
              <a:rPr>
                <a:solidFill>
                  <a:srgbClr val="CC7831"/>
                </a:solidFill>
              </a:rPr>
              <a:t>        </a:t>
            </a:r>
            <a:r>
              <a:rPr>
                <a:solidFill>
                  <a:srgbClr val="A9B7C6"/>
                </a:solidFill>
              </a:rPr>
              <a:t>System.</a:t>
            </a:r>
            <a:r>
              <a:rPr i="1">
                <a:solidFill>
                  <a:srgbClr val="9876AA"/>
                </a:solidFill>
              </a:rPr>
              <a:t>out</a:t>
            </a:r>
            <a:r>
              <a:rPr>
                <a:solidFill>
                  <a:srgbClr val="A9B7C6"/>
                </a:solidFill>
              </a:rPr>
              <a:t>.println(</a:t>
            </a:r>
            <a:r>
              <a:t>"LastIndexOf Circle{r=1}"</a:t>
            </a:r>
            <a:r>
              <a:rPr>
                <a:solidFill>
                  <a:srgbClr val="A9B7C6"/>
                </a:solidFill>
              </a:rPr>
              <a:t>+circleList.lastIndexOf(</a:t>
            </a:r>
            <a:r>
              <a:rPr>
                <a:solidFill>
                  <a:srgbClr val="CC7831"/>
                </a:solidFill>
              </a:rPr>
              <a:t>new </a:t>
            </a:r>
            <a:r>
              <a:rPr>
                <a:solidFill>
                  <a:srgbClr val="A9B7C6"/>
                </a:solidFill>
              </a:rPr>
              <a:t>Circle(</a:t>
            </a:r>
            <a:r>
              <a:rPr>
                <a:solidFill>
                  <a:srgbClr val="6897BB"/>
                </a:solidFill>
              </a:rPr>
              <a:t>1</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r>
              <a:t>}</a:t>
            </a:r>
          </a:p>
          <a:p>
            <a:pPr defTabSz="457200">
              <a:spcBef>
                <a:spcPts val="0"/>
              </a:spcBef>
              <a:defRPr sz="1200">
                <a:solidFill>
                  <a:srgbClr val="A9B7C6"/>
                </a:solidFill>
                <a:latin typeface="Menlo"/>
                <a:ea typeface="Menlo"/>
                <a:cs typeface="Menlo"/>
                <a:sym typeface="Menlo"/>
              </a:defRPr>
            </a:pPr>
            <a:endParaRPr/>
          </a:p>
        </p:txBody>
      </p:sp>
      <p:pic>
        <p:nvPicPr>
          <p:cNvPr id="552" name="Image" descr="Image"/>
          <p:cNvPicPr>
            <a:picLocks noChangeAspect="1"/>
          </p:cNvPicPr>
          <p:nvPr/>
        </p:nvPicPr>
        <p:blipFill>
          <a:blip r:embed="rId2">
            <a:extLst/>
          </a:blip>
          <a:stretch>
            <a:fillRect/>
          </a:stretch>
        </p:blipFill>
        <p:spPr>
          <a:xfrm>
            <a:off x="6070600" y="6883400"/>
            <a:ext cx="6248400" cy="2184400"/>
          </a:xfrm>
          <a:prstGeom prst="rect">
            <a:avLst/>
          </a:prstGeom>
          <a:ln w="12700">
            <a:miter lim="400000"/>
          </a:ln>
        </p:spPr>
      </p:pic>
      <p:sp>
        <p:nvSpPr>
          <p:cNvPr id="553" name="After we add equals() method"/>
          <p:cNvSpPr txBox="1"/>
          <p:nvPr/>
        </p:nvSpPr>
        <p:spPr>
          <a:xfrm>
            <a:off x="6867397" y="6018113"/>
            <a:ext cx="359664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After we add equals() method</a:t>
            </a:r>
          </a:p>
        </p:txBody>
      </p:sp>
      <p:sp>
        <p:nvSpPr>
          <p:cNvPr id="554" name="Line"/>
          <p:cNvSpPr/>
          <p:nvPr/>
        </p:nvSpPr>
        <p:spPr>
          <a:xfrm flipH="1">
            <a:off x="4325580" y="6240363"/>
            <a:ext cx="2500918"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555" name="Rectangle"/>
          <p:cNvSpPr/>
          <p:nvPr/>
        </p:nvSpPr>
        <p:spPr>
          <a:xfrm>
            <a:off x="596900" y="5829300"/>
            <a:ext cx="3596641" cy="1270000"/>
          </a:xfrm>
          <a:prstGeom prst="rect">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Exception"/>
          <p:cNvSpPr txBox="1">
            <a:spLocks noGrp="1"/>
          </p:cNvSpPr>
          <p:nvPr>
            <p:ph type="title"/>
          </p:nvPr>
        </p:nvSpPr>
        <p:spPr>
          <a:prstGeom prst="rect">
            <a:avLst/>
          </a:prstGeom>
        </p:spPr>
        <p:txBody>
          <a:bodyPr/>
          <a:lstStyle/>
          <a:p>
            <a:r>
              <a:t>Exception</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
          <p:cNvSpPr txBox="1">
            <a:spLocks noGrp="1"/>
          </p:cNvSpPr>
          <p:nvPr>
            <p:ph type="body" idx="13"/>
          </p:nvPr>
        </p:nvSpPr>
        <p:spPr>
          <a:prstGeom prst="rect">
            <a:avLst/>
          </a:prstGeom>
        </p:spPr>
        <p:txBody>
          <a:bodyPr/>
          <a:lstStyle/>
          <a:p>
            <a:r>
              <a:t>Text</a:t>
            </a:r>
          </a:p>
        </p:txBody>
      </p:sp>
      <p:sp>
        <p:nvSpPr>
          <p:cNvPr id="560" name="Lets make some error"/>
          <p:cNvSpPr txBox="1">
            <a:spLocks noGrp="1"/>
          </p:cNvSpPr>
          <p:nvPr>
            <p:ph type="title"/>
          </p:nvPr>
        </p:nvSpPr>
        <p:spPr>
          <a:prstGeom prst="rect">
            <a:avLst/>
          </a:prstGeom>
        </p:spPr>
        <p:txBody>
          <a:bodyPr/>
          <a:lstStyle>
            <a:lvl1pPr defTabSz="467359">
              <a:spcBef>
                <a:spcPts val="2200"/>
              </a:spcBef>
              <a:defRPr sz="4800"/>
            </a:lvl1pPr>
          </a:lstStyle>
          <a:p>
            <a:r>
              <a:t>Lets make some error</a:t>
            </a:r>
          </a:p>
        </p:txBody>
      </p:sp>
      <p:sp>
        <p:nvSpPr>
          <p:cNvPr id="561" name="public class Main {…"/>
          <p:cNvSpPr txBox="1"/>
          <p:nvPr/>
        </p:nvSpPr>
        <p:spPr>
          <a:xfrm>
            <a:off x="777966" y="2586022"/>
            <a:ext cx="4334918"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CC7831"/>
                </a:solidFill>
                <a:latin typeface="Menlo"/>
                <a:ea typeface="Menlo"/>
                <a:cs typeface="Menlo"/>
                <a:sym typeface="Menlo"/>
              </a:defRPr>
            </a:pPr>
            <a:r>
              <a:rPr>
                <a:solidFill>
                  <a:srgbClr val="A9B7C6"/>
                </a:solidFill>
              </a:rPr>
              <a:t>    </a:t>
            </a:r>
            <a:r>
              <a:t>public static void </a:t>
            </a:r>
            <a:r>
              <a:rPr>
                <a:solidFill>
                  <a:srgbClr val="FFC66E"/>
                </a:solidFill>
              </a:rPr>
              <a:t>main</a:t>
            </a:r>
            <a:r>
              <a:rPr>
                <a:solidFill>
                  <a:srgbClr val="A9B7C6"/>
                </a:solidFill>
              </a:rPr>
              <a:t>(String[] args)  {</a:t>
            </a: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r>
              <a:t>        </a:t>
            </a:r>
            <a:r>
              <a:rPr>
                <a:solidFill>
                  <a:srgbClr val="CC7831"/>
                </a:solidFill>
              </a:rPr>
              <a:t>int </a:t>
            </a:r>
            <a:r>
              <a:t>[] setOfNumber = {</a:t>
            </a:r>
            <a:r>
              <a:rPr>
                <a:solidFill>
                  <a:srgbClr val="6897BB"/>
                </a:solidFill>
              </a:rPr>
              <a:t>2</a:t>
            </a:r>
            <a:r>
              <a:rPr>
                <a:solidFill>
                  <a:srgbClr val="CC7831"/>
                </a:solidFill>
              </a:rPr>
              <a:t>,</a:t>
            </a:r>
            <a:r>
              <a:rPr>
                <a:solidFill>
                  <a:srgbClr val="6897BB"/>
                </a:solidFill>
              </a:rPr>
              <a:t>5</a:t>
            </a:r>
            <a:r>
              <a:rPr>
                <a:solidFill>
                  <a:srgbClr val="CC7831"/>
                </a:solidFill>
              </a:rPr>
              <a:t>,</a:t>
            </a:r>
            <a:r>
              <a:rPr>
                <a:solidFill>
                  <a:srgbClr val="6897BB"/>
                </a:solidFill>
              </a:rPr>
              <a:t>6</a:t>
            </a:r>
            <a:r>
              <a:rPr>
                <a:solidFill>
                  <a:srgbClr val="CC7831"/>
                </a:solidFill>
              </a:rPr>
              <a:t>,</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.println(setOfNumber[</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sp>
        <p:nvSpPr>
          <p:cNvPr id="562" name="IDE seems fine !!"/>
          <p:cNvSpPr txBox="1"/>
          <p:nvPr/>
        </p:nvSpPr>
        <p:spPr>
          <a:xfrm>
            <a:off x="5944905" y="3094473"/>
            <a:ext cx="207035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IDE seems fine !!</a:t>
            </a:r>
          </a:p>
        </p:txBody>
      </p:sp>
      <p:sp>
        <p:nvSpPr>
          <p:cNvPr id="563" name="Line"/>
          <p:cNvSpPr/>
          <p:nvPr/>
        </p:nvSpPr>
        <p:spPr>
          <a:xfrm flipH="1">
            <a:off x="4978253" y="3316723"/>
            <a:ext cx="907815"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pic>
        <p:nvPicPr>
          <p:cNvPr id="564" name="Image" descr="Image"/>
          <p:cNvPicPr>
            <a:picLocks noChangeAspect="1"/>
          </p:cNvPicPr>
          <p:nvPr/>
        </p:nvPicPr>
        <p:blipFill>
          <a:blip r:embed="rId2">
            <a:extLst/>
          </a:blip>
          <a:stretch>
            <a:fillRect/>
          </a:stretch>
        </p:blipFill>
        <p:spPr>
          <a:xfrm>
            <a:off x="757271" y="5418256"/>
            <a:ext cx="6248401" cy="1612901"/>
          </a:xfrm>
          <a:prstGeom prst="rect">
            <a:avLst/>
          </a:prstGeom>
          <a:ln w="12700">
            <a:miter lim="400000"/>
          </a:ln>
        </p:spPr>
      </p:pic>
      <p:sp>
        <p:nvSpPr>
          <p:cNvPr id="565" name="This sh*t happens During RunTime"/>
          <p:cNvSpPr txBox="1"/>
          <p:nvPr/>
        </p:nvSpPr>
        <p:spPr>
          <a:xfrm>
            <a:off x="7729632" y="6002456"/>
            <a:ext cx="414324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This sh*t happens During RunTime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
          <p:cNvSpPr txBox="1">
            <a:spLocks noGrp="1"/>
          </p:cNvSpPr>
          <p:nvPr>
            <p:ph type="body" idx="13"/>
          </p:nvPr>
        </p:nvSpPr>
        <p:spPr>
          <a:prstGeom prst="rect">
            <a:avLst/>
          </a:prstGeom>
        </p:spPr>
        <p:txBody>
          <a:bodyPr/>
          <a:lstStyle/>
          <a:p>
            <a:r>
              <a:t>Text</a:t>
            </a:r>
          </a:p>
        </p:txBody>
      </p:sp>
      <p:sp>
        <p:nvSpPr>
          <p:cNvPr id="568" name="Exception"/>
          <p:cNvSpPr txBox="1">
            <a:spLocks noGrp="1"/>
          </p:cNvSpPr>
          <p:nvPr>
            <p:ph type="title"/>
          </p:nvPr>
        </p:nvSpPr>
        <p:spPr>
          <a:prstGeom prst="rect">
            <a:avLst/>
          </a:prstGeom>
        </p:spPr>
        <p:txBody>
          <a:bodyPr/>
          <a:lstStyle>
            <a:lvl1pPr defTabSz="467359">
              <a:spcBef>
                <a:spcPts val="2200"/>
              </a:spcBef>
              <a:defRPr sz="4800"/>
            </a:lvl1pPr>
          </a:lstStyle>
          <a:p>
            <a:r>
              <a:t>Exception</a:t>
            </a:r>
          </a:p>
        </p:txBody>
      </p:sp>
      <p:pic>
        <p:nvPicPr>
          <p:cNvPr id="569" name="Image" descr="Image"/>
          <p:cNvPicPr>
            <a:picLocks noChangeAspect="1"/>
          </p:cNvPicPr>
          <p:nvPr/>
        </p:nvPicPr>
        <p:blipFill>
          <a:blip r:embed="rId2">
            <a:extLst/>
          </a:blip>
          <a:stretch>
            <a:fillRect/>
          </a:stretch>
        </p:blipFill>
        <p:spPr>
          <a:xfrm>
            <a:off x="808878" y="3082589"/>
            <a:ext cx="8084925" cy="4827303"/>
          </a:xfrm>
          <a:prstGeom prst="rect">
            <a:avLst/>
          </a:prstGeom>
          <a:ln w="12700">
            <a:miter lim="400000"/>
          </a:ln>
        </p:spPr>
      </p:pic>
      <p:sp>
        <p:nvSpPr>
          <p:cNvPr id="570" name="Calm down, these is just a few example.…"/>
          <p:cNvSpPr txBox="1"/>
          <p:nvPr/>
        </p:nvSpPr>
        <p:spPr>
          <a:xfrm>
            <a:off x="9724275" y="3201521"/>
            <a:ext cx="3082879"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FFFFFF"/>
                </a:solidFill>
              </a:defRPr>
            </a:pPr>
            <a:r>
              <a:t>Calm down, these is just a few example.</a:t>
            </a:r>
          </a:p>
          <a:p>
            <a:pPr>
              <a:defRPr>
                <a:solidFill>
                  <a:srgbClr val="FFFFFF"/>
                </a:solidFill>
              </a:defRPr>
            </a:pPr>
            <a:r>
              <a:t>THE WHOLE SH*T IS MUCH MORE</a:t>
            </a:r>
          </a:p>
        </p:txBody>
      </p:sp>
      <p:sp>
        <p:nvSpPr>
          <p:cNvPr id="571" name="Line"/>
          <p:cNvSpPr/>
          <p:nvPr/>
        </p:nvSpPr>
        <p:spPr>
          <a:xfrm flipH="1">
            <a:off x="8947089" y="4138430"/>
            <a:ext cx="714920" cy="71492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Basic programming with java"/>
          <p:cNvSpPr txBox="1">
            <a:spLocks noGrp="1"/>
          </p:cNvSpPr>
          <p:nvPr>
            <p:ph type="body" idx="13"/>
          </p:nvPr>
        </p:nvSpPr>
        <p:spPr>
          <a:prstGeom prst="rect">
            <a:avLst/>
          </a:prstGeom>
        </p:spPr>
        <p:txBody>
          <a:bodyPr/>
          <a:lstStyle/>
          <a:p>
            <a:r>
              <a:t>Basic programming with java</a:t>
            </a:r>
          </a:p>
        </p:txBody>
      </p:sp>
      <p:sp>
        <p:nvSpPr>
          <p:cNvPr id="203" name="Primitive data type"/>
          <p:cNvSpPr txBox="1">
            <a:spLocks noGrp="1"/>
          </p:cNvSpPr>
          <p:nvPr>
            <p:ph type="title"/>
          </p:nvPr>
        </p:nvSpPr>
        <p:spPr>
          <a:prstGeom prst="rect">
            <a:avLst/>
          </a:prstGeom>
        </p:spPr>
        <p:txBody>
          <a:bodyPr/>
          <a:lstStyle>
            <a:lvl1pPr defTabSz="467359">
              <a:spcBef>
                <a:spcPts val="2200"/>
              </a:spcBef>
              <a:defRPr sz="4800"/>
            </a:lvl1pPr>
          </a:lstStyle>
          <a:p>
            <a:r>
              <a:t>Primitive data type</a:t>
            </a:r>
          </a:p>
        </p:txBody>
      </p:sp>
      <p:sp>
        <p:nvSpPr>
          <p:cNvPr id="204" name="byte pasti berisi bilangan bulat dengan size -128 sd 127…"/>
          <p:cNvSpPr txBox="1">
            <a:spLocks noGrp="1"/>
          </p:cNvSpPr>
          <p:nvPr>
            <p:ph type="body" idx="1"/>
          </p:nvPr>
        </p:nvSpPr>
        <p:spPr>
          <a:prstGeom prst="rect">
            <a:avLst/>
          </a:prstGeom>
        </p:spPr>
        <p:txBody>
          <a:bodyPr/>
          <a:lstStyle/>
          <a:p>
            <a:pPr marL="368934" indent="-368934" defTabSz="484886">
              <a:spcBef>
                <a:spcPts val="2300"/>
              </a:spcBef>
              <a:defRPr sz="2822"/>
            </a:pPr>
            <a:r>
              <a:rPr b="1">
                <a:solidFill>
                  <a:srgbClr val="FFFFFF"/>
                </a:solidFill>
                <a:latin typeface="Avenir Next"/>
                <a:ea typeface="Avenir Next"/>
                <a:cs typeface="Avenir Next"/>
                <a:sym typeface="Avenir Next"/>
              </a:rPr>
              <a:t>byte</a:t>
            </a:r>
            <a:r>
              <a:t> pasti berisi bilangan bulat dengan size -128 sd 127</a:t>
            </a:r>
          </a:p>
          <a:p>
            <a:pPr marL="368934" indent="-368934" defTabSz="484886">
              <a:spcBef>
                <a:spcPts val="2300"/>
              </a:spcBef>
              <a:defRPr sz="2822"/>
            </a:pPr>
            <a:r>
              <a:rPr b="1">
                <a:solidFill>
                  <a:srgbClr val="FFFFFF"/>
                </a:solidFill>
                <a:latin typeface="Avenir Next"/>
                <a:ea typeface="Avenir Next"/>
                <a:cs typeface="Avenir Next"/>
                <a:sym typeface="Avenir Next"/>
              </a:rPr>
              <a:t>short</a:t>
            </a:r>
            <a:r>
              <a:t> bilangan bulat dengan size -32768 sd 32767</a:t>
            </a:r>
          </a:p>
          <a:p>
            <a:pPr marL="368934" indent="-368934" defTabSz="484886">
              <a:spcBef>
                <a:spcPts val="2300"/>
              </a:spcBef>
              <a:defRPr sz="2822"/>
            </a:pPr>
            <a:r>
              <a:rPr b="1">
                <a:solidFill>
                  <a:srgbClr val="FFFFFF"/>
                </a:solidFill>
                <a:latin typeface="Avenir Next"/>
                <a:ea typeface="Avenir Next"/>
                <a:cs typeface="Avenir Next"/>
                <a:sym typeface="Avenir Next"/>
              </a:rPr>
              <a:t>int</a:t>
            </a:r>
            <a:r>
              <a:t> bilangan bulat dengan size -2147483648 sd 2147483647</a:t>
            </a:r>
          </a:p>
          <a:p>
            <a:pPr marL="368934" indent="-368934" defTabSz="484886">
              <a:spcBef>
                <a:spcPts val="2300"/>
              </a:spcBef>
              <a:defRPr sz="2822"/>
            </a:pPr>
            <a:r>
              <a:rPr b="1">
                <a:solidFill>
                  <a:srgbClr val="FFFFFF"/>
                </a:solidFill>
                <a:latin typeface="Avenir Next"/>
                <a:ea typeface="Avenir Next"/>
                <a:cs typeface="Avenir Next"/>
                <a:sym typeface="Avenir Next"/>
              </a:rPr>
              <a:t>long</a:t>
            </a:r>
            <a:r>
              <a:t> bilangan bulat dengan size -2^63 sd 2^62</a:t>
            </a:r>
          </a:p>
          <a:p>
            <a:pPr marL="368934" indent="-368934" defTabSz="484886">
              <a:spcBef>
                <a:spcPts val="2300"/>
              </a:spcBef>
              <a:defRPr sz="2822"/>
            </a:pPr>
            <a:r>
              <a:rPr b="1">
                <a:solidFill>
                  <a:srgbClr val="FFFFFF"/>
                </a:solidFill>
                <a:latin typeface="Avenir Next"/>
                <a:ea typeface="Avenir Next"/>
                <a:cs typeface="Avenir Next"/>
                <a:sym typeface="Avenir Next"/>
              </a:rPr>
              <a:t>float</a:t>
            </a:r>
            <a:r>
              <a:t> single-precision 32-bit IEEE 754 floating point</a:t>
            </a:r>
          </a:p>
          <a:p>
            <a:pPr marL="368934" indent="-368934" defTabSz="484886">
              <a:spcBef>
                <a:spcPts val="2300"/>
              </a:spcBef>
              <a:defRPr sz="2822"/>
            </a:pPr>
            <a:r>
              <a:rPr b="1">
                <a:solidFill>
                  <a:srgbClr val="FFFFFF"/>
                </a:solidFill>
                <a:latin typeface="Avenir Next"/>
                <a:ea typeface="Avenir Next"/>
                <a:cs typeface="Avenir Next"/>
                <a:sym typeface="Avenir Next"/>
              </a:rPr>
              <a:t>double</a:t>
            </a:r>
            <a:r>
              <a:t> double-precision 64-bit IEEE 754 floating point</a:t>
            </a:r>
          </a:p>
          <a:p>
            <a:pPr marL="368934" indent="-368934" defTabSz="484886">
              <a:spcBef>
                <a:spcPts val="2300"/>
              </a:spcBef>
              <a:defRPr sz="2822"/>
            </a:pPr>
            <a:r>
              <a:rPr b="1">
                <a:solidFill>
                  <a:srgbClr val="FFFFFF"/>
                </a:solidFill>
                <a:latin typeface="Avenir Next"/>
                <a:ea typeface="Avenir Next"/>
                <a:cs typeface="Avenir Next"/>
                <a:sym typeface="Avenir Next"/>
              </a:rPr>
              <a:t>boolean</a:t>
            </a:r>
            <a:r>
              <a:t>…… are you kidding me?</a:t>
            </a:r>
          </a:p>
          <a:p>
            <a:pPr marL="368934" indent="-368934" defTabSz="484886">
              <a:spcBef>
                <a:spcPts val="2300"/>
              </a:spcBef>
              <a:defRPr sz="2822"/>
            </a:pPr>
            <a:r>
              <a:rPr b="1">
                <a:solidFill>
                  <a:srgbClr val="FFFFFF"/>
                </a:solidFill>
                <a:latin typeface="Avenir Next"/>
                <a:ea typeface="Avenir Next"/>
                <a:cs typeface="Avenir Next"/>
                <a:sym typeface="Avenir Next"/>
              </a:rPr>
              <a:t>char</a:t>
            </a:r>
            <a:r>
              <a:t> single 16-bit Unicode character</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Would you try to catch it, or just throw it?…"/>
          <p:cNvSpPr txBox="1">
            <a:spLocks noGrp="1"/>
          </p:cNvSpPr>
          <p:nvPr>
            <p:ph type="body" idx="13"/>
          </p:nvPr>
        </p:nvSpPr>
        <p:spPr>
          <a:xfrm>
            <a:off x="889000" y="2908300"/>
            <a:ext cx="11226800" cy="3118106"/>
          </a:xfrm>
          <a:prstGeom prst="rect">
            <a:avLst/>
          </a:prstGeom>
        </p:spPr>
        <p:txBody>
          <a:bodyPr/>
          <a:lstStyle/>
          <a:p>
            <a:pPr>
              <a:defRPr sz="7900"/>
            </a:pPr>
            <a:r>
              <a:t>Would you try to catch it, or just throw it?</a:t>
            </a:r>
          </a:p>
          <a:p>
            <a:pPr>
              <a:defRPr sz="7900"/>
            </a:pPr>
            <a:r>
              <a:t>Always prepare for the worst!!</a:t>
            </a:r>
          </a:p>
        </p:txBody>
      </p:sp>
      <p:sp>
        <p:nvSpPr>
          <p:cNvPr id="574" name="Angga Raditya"/>
          <p:cNvSpPr txBox="1">
            <a:spLocks noGrp="1"/>
          </p:cNvSpPr>
          <p:nvPr>
            <p:ph type="body" idx="14"/>
          </p:nvPr>
        </p:nvSpPr>
        <p:spPr>
          <a:prstGeom prst="rect">
            <a:avLst/>
          </a:prstGeom>
        </p:spPr>
        <p:txBody>
          <a:bodyPr/>
          <a:lstStyle/>
          <a:p>
            <a:r>
              <a:t>Angga Raditya</a:t>
            </a:r>
          </a:p>
        </p:txBody>
      </p:sp>
      <p:sp>
        <p:nvSpPr>
          <p:cNvPr id="575" name="Text"/>
          <p:cNvSpPr txBox="1">
            <a:spLocks noGrp="1"/>
          </p:cNvSpPr>
          <p:nvPr>
            <p:ph type="body" idx="15"/>
          </p:nvPr>
        </p:nvSpPr>
        <p:spPr>
          <a:prstGeom prst="rect">
            <a:avLst/>
          </a:prstGeom>
        </p:spPr>
        <p:txBody>
          <a:bodyPr/>
          <a:lstStyle/>
          <a:p>
            <a:r>
              <a:t>Text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Text"/>
          <p:cNvSpPr txBox="1">
            <a:spLocks noGrp="1"/>
          </p:cNvSpPr>
          <p:nvPr>
            <p:ph type="body" idx="13"/>
          </p:nvPr>
        </p:nvSpPr>
        <p:spPr>
          <a:prstGeom prst="rect">
            <a:avLst/>
          </a:prstGeom>
        </p:spPr>
        <p:txBody>
          <a:bodyPr/>
          <a:lstStyle/>
          <a:p>
            <a:r>
              <a:t>Text</a:t>
            </a:r>
          </a:p>
        </p:txBody>
      </p:sp>
      <p:sp>
        <p:nvSpPr>
          <p:cNvPr id="578" name="How to handle it?"/>
          <p:cNvSpPr txBox="1">
            <a:spLocks noGrp="1"/>
          </p:cNvSpPr>
          <p:nvPr>
            <p:ph type="title"/>
          </p:nvPr>
        </p:nvSpPr>
        <p:spPr>
          <a:prstGeom prst="rect">
            <a:avLst/>
          </a:prstGeom>
        </p:spPr>
        <p:txBody>
          <a:bodyPr/>
          <a:lstStyle>
            <a:lvl1pPr defTabSz="467359">
              <a:spcBef>
                <a:spcPts val="2200"/>
              </a:spcBef>
              <a:defRPr sz="4800"/>
            </a:lvl1pPr>
          </a:lstStyle>
          <a:p>
            <a:r>
              <a:t>How to handle it?</a:t>
            </a:r>
          </a:p>
        </p:txBody>
      </p:sp>
      <p:sp>
        <p:nvSpPr>
          <p:cNvPr id="579" name="public static void main(String[] args) throws ArrayIndexOutOfBoundsException {…"/>
          <p:cNvSpPr txBox="1"/>
          <p:nvPr/>
        </p:nvSpPr>
        <p:spPr>
          <a:xfrm>
            <a:off x="574514" y="2791177"/>
            <a:ext cx="7362751"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A9B7C6"/>
                </a:solidFill>
                <a:latin typeface="Menlo"/>
                <a:ea typeface="Menlo"/>
                <a:cs typeface="Menlo"/>
                <a:sym typeface="Menlo"/>
              </a:defRPr>
            </a:pPr>
            <a:r>
              <a:rPr>
                <a:solidFill>
                  <a:srgbClr val="CC7831"/>
                </a:solidFill>
              </a:rPr>
              <a:t>public static void </a:t>
            </a:r>
            <a:r>
              <a:rPr>
                <a:solidFill>
                  <a:srgbClr val="FFC66E"/>
                </a:solidFill>
              </a:rPr>
              <a:t>main</a:t>
            </a:r>
            <a:r>
              <a:t>(String[] args) </a:t>
            </a:r>
            <a:r>
              <a:rPr>
                <a:solidFill>
                  <a:srgbClr val="CC7831"/>
                </a:solidFill>
              </a:rPr>
              <a:t>throws </a:t>
            </a:r>
            <a:r>
              <a:t>ArrayIndexOutOfBoundsException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int </a:t>
            </a:r>
            <a:r>
              <a:t>[] setOfNumber = {</a:t>
            </a:r>
            <a:r>
              <a:rPr>
                <a:solidFill>
                  <a:srgbClr val="6897BB"/>
                </a:solidFill>
              </a:rPr>
              <a:t>2</a:t>
            </a:r>
            <a:r>
              <a:rPr>
                <a:solidFill>
                  <a:srgbClr val="CC7831"/>
                </a:solidFill>
              </a:rPr>
              <a:t>,</a:t>
            </a:r>
            <a:r>
              <a:rPr>
                <a:solidFill>
                  <a:srgbClr val="6897BB"/>
                </a:solidFill>
              </a:rPr>
              <a:t>5</a:t>
            </a:r>
            <a:r>
              <a:rPr>
                <a:solidFill>
                  <a:srgbClr val="CC7831"/>
                </a:solidFill>
              </a:rPr>
              <a:t>,</a:t>
            </a:r>
            <a:r>
              <a:rPr>
                <a:solidFill>
                  <a:srgbClr val="6897BB"/>
                </a:solidFill>
              </a:rPr>
              <a:t>6</a:t>
            </a:r>
            <a:r>
              <a:rPr>
                <a:solidFill>
                  <a:srgbClr val="CC7831"/>
                </a:solidFill>
              </a:rPr>
              <a:t>,</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.println(setOfNumber[</a:t>
            </a:r>
            <a:r>
              <a:rPr>
                <a:solidFill>
                  <a:srgbClr val="6897BB"/>
                </a:solidFill>
              </a:rPr>
              <a:t>4</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A9B7C6"/>
                </a:solidFill>
                <a:latin typeface="Menlo"/>
                <a:ea typeface="Menlo"/>
                <a:cs typeface="Menlo"/>
                <a:sym typeface="Menlo"/>
              </a:defRPr>
            </a:pPr>
            <a:r>
              <a:t>}</a:t>
            </a:r>
          </a:p>
        </p:txBody>
      </p:sp>
      <p:sp>
        <p:nvSpPr>
          <p:cNvPr id="580" name="Throw it"/>
          <p:cNvSpPr txBox="1"/>
          <p:nvPr/>
        </p:nvSpPr>
        <p:spPr>
          <a:xfrm>
            <a:off x="8478469" y="2882899"/>
            <a:ext cx="105410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Throw it</a:t>
            </a:r>
          </a:p>
        </p:txBody>
      </p:sp>
      <p:sp>
        <p:nvSpPr>
          <p:cNvPr id="581" name="public static void main(String[] args)  {…"/>
          <p:cNvSpPr txBox="1"/>
          <p:nvPr/>
        </p:nvSpPr>
        <p:spPr>
          <a:xfrm>
            <a:off x="757051" y="5641442"/>
            <a:ext cx="4426670"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static void </a:t>
            </a:r>
            <a:r>
              <a:rPr>
                <a:solidFill>
                  <a:srgbClr val="FFC66E"/>
                </a:solidFill>
              </a:rPr>
              <a:t>main</a:t>
            </a:r>
            <a:r>
              <a:rPr>
                <a:solidFill>
                  <a:srgbClr val="A9B7C6"/>
                </a:solidFill>
              </a:rPr>
              <a:t>(String[] args)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try</a:t>
            </a:r>
            <a:r>
              <a:t>{</a:t>
            </a:r>
          </a:p>
          <a:p>
            <a:pPr defTabSz="457200">
              <a:spcBef>
                <a:spcPts val="0"/>
              </a:spcBef>
              <a:defRPr sz="1200">
                <a:solidFill>
                  <a:srgbClr val="A9B7C6"/>
                </a:solidFill>
                <a:latin typeface="Menlo"/>
                <a:ea typeface="Menlo"/>
                <a:cs typeface="Menlo"/>
                <a:sym typeface="Menlo"/>
              </a:defRPr>
            </a:pPr>
            <a:r>
              <a:t>        </a:t>
            </a:r>
            <a:r>
              <a:rPr>
                <a:solidFill>
                  <a:srgbClr val="CC7831"/>
                </a:solidFill>
              </a:rPr>
              <a:t>int </a:t>
            </a:r>
            <a:r>
              <a:t>[] setOfNumber = {</a:t>
            </a:r>
            <a:r>
              <a:rPr>
                <a:solidFill>
                  <a:srgbClr val="6897BB"/>
                </a:solidFill>
              </a:rPr>
              <a:t>2</a:t>
            </a:r>
            <a:r>
              <a:rPr>
                <a:solidFill>
                  <a:srgbClr val="CC7831"/>
                </a:solidFill>
              </a:rPr>
              <a:t>,</a:t>
            </a:r>
            <a:r>
              <a:rPr>
                <a:solidFill>
                  <a:srgbClr val="6897BB"/>
                </a:solidFill>
              </a:rPr>
              <a:t>5</a:t>
            </a:r>
            <a:r>
              <a:rPr>
                <a:solidFill>
                  <a:srgbClr val="CC7831"/>
                </a:solidFill>
              </a:rPr>
              <a:t>,</a:t>
            </a:r>
            <a:r>
              <a:rPr>
                <a:solidFill>
                  <a:srgbClr val="6897BB"/>
                </a:solidFill>
              </a:rPr>
              <a:t>6</a:t>
            </a:r>
            <a:r>
              <a:rPr>
                <a:solidFill>
                  <a:srgbClr val="CC7831"/>
                </a:solidFill>
              </a:rPr>
              <a:t>,</a:t>
            </a:r>
            <a:r>
              <a:rPr>
                <a:solidFill>
                  <a:srgbClr val="6897BB"/>
                </a:solidFill>
              </a:rPr>
              <a:t>3</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.println(setOfNumber[</a:t>
            </a:r>
            <a:r>
              <a:rPr>
                <a:solidFill>
                  <a:srgbClr val="6897BB"/>
                </a:solidFill>
              </a:rPr>
              <a:t>4</a:t>
            </a:r>
            <a:r>
              <a:t>])</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a:t>
            </a:r>
            <a:r>
              <a:rPr>
                <a:solidFill>
                  <a:srgbClr val="CC7831"/>
                </a:solidFill>
              </a:rPr>
              <a:t>catch </a:t>
            </a:r>
            <a:r>
              <a:t>(ArrayIndexOutOfBoundsException e){</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a:t>
            </a:r>
          </a:p>
        </p:txBody>
      </p:sp>
      <p:sp>
        <p:nvSpPr>
          <p:cNvPr id="582" name="Catch it"/>
          <p:cNvSpPr txBox="1"/>
          <p:nvPr/>
        </p:nvSpPr>
        <p:spPr>
          <a:xfrm>
            <a:off x="5698997" y="6376874"/>
            <a:ext cx="99491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Catch it</a:t>
            </a:r>
          </a:p>
        </p:txBody>
      </p:sp>
      <p:sp>
        <p:nvSpPr>
          <p:cNvPr id="583" name="Hints : when you throw from the main method (psvm) the JVM will catch it"/>
          <p:cNvSpPr txBox="1"/>
          <p:nvPr/>
        </p:nvSpPr>
        <p:spPr>
          <a:xfrm>
            <a:off x="665605" y="3958914"/>
            <a:ext cx="4806669"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a:solidFill>
                  <a:srgbClr val="FFFFFF"/>
                </a:solidFill>
              </a:rPr>
              <a:t>Hints</a:t>
            </a:r>
            <a:r>
              <a:t> : when you throw from the main method (psvm) the JVM will catch it </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File"/>
          <p:cNvSpPr txBox="1">
            <a:spLocks noGrp="1"/>
          </p:cNvSpPr>
          <p:nvPr>
            <p:ph type="title"/>
          </p:nvPr>
        </p:nvSpPr>
        <p:spPr>
          <a:prstGeom prst="rect">
            <a:avLst/>
          </a:prstGeom>
        </p:spPr>
        <p:txBody>
          <a:bodyPr/>
          <a:lstStyle/>
          <a:p>
            <a:r>
              <a:t>File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
          <p:cNvSpPr txBox="1">
            <a:spLocks noGrp="1"/>
          </p:cNvSpPr>
          <p:nvPr>
            <p:ph type="body" idx="13"/>
          </p:nvPr>
        </p:nvSpPr>
        <p:spPr>
          <a:prstGeom prst="rect">
            <a:avLst/>
          </a:prstGeom>
        </p:spPr>
        <p:txBody>
          <a:bodyPr/>
          <a:lstStyle/>
          <a:p>
            <a:r>
              <a:t>Text</a:t>
            </a:r>
          </a:p>
        </p:txBody>
      </p:sp>
      <p:sp>
        <p:nvSpPr>
          <p:cNvPr id="588" name="What if"/>
          <p:cNvSpPr txBox="1">
            <a:spLocks noGrp="1"/>
          </p:cNvSpPr>
          <p:nvPr>
            <p:ph type="title"/>
          </p:nvPr>
        </p:nvSpPr>
        <p:spPr>
          <a:prstGeom prst="rect">
            <a:avLst/>
          </a:prstGeom>
        </p:spPr>
        <p:txBody>
          <a:bodyPr/>
          <a:lstStyle>
            <a:lvl1pPr defTabSz="467359">
              <a:spcBef>
                <a:spcPts val="2200"/>
              </a:spcBef>
              <a:defRPr sz="4800"/>
            </a:lvl1pPr>
          </a:lstStyle>
          <a:p>
            <a:r>
              <a:t>What if</a:t>
            </a:r>
          </a:p>
        </p:txBody>
      </p:sp>
      <p:sp>
        <p:nvSpPr>
          <p:cNvPr id="589" name="You want to save your robot’s last position…"/>
          <p:cNvSpPr txBox="1">
            <a:spLocks noGrp="1"/>
          </p:cNvSpPr>
          <p:nvPr>
            <p:ph type="body" sz="half" idx="1"/>
          </p:nvPr>
        </p:nvSpPr>
        <p:spPr>
          <a:xfrm>
            <a:off x="406400" y="2743200"/>
            <a:ext cx="12192000" cy="3953113"/>
          </a:xfrm>
          <a:prstGeom prst="rect">
            <a:avLst/>
          </a:prstGeom>
        </p:spPr>
        <p:txBody>
          <a:bodyPr/>
          <a:lstStyle/>
          <a:p>
            <a:r>
              <a:t>You want to save your robot’s last position</a:t>
            </a:r>
          </a:p>
          <a:p>
            <a:r>
              <a:t>You want to save your heroes current hp</a:t>
            </a:r>
          </a:p>
          <a:p>
            <a:r>
              <a:t>You want to save you current level in you favourite console game</a:t>
            </a: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Your variables will disappear as soon as your application stop running"/>
          <p:cNvSpPr txBox="1">
            <a:spLocks noGrp="1"/>
          </p:cNvSpPr>
          <p:nvPr>
            <p:ph type="body" idx="13"/>
          </p:nvPr>
        </p:nvSpPr>
        <p:spPr>
          <a:xfrm>
            <a:off x="889000" y="2908300"/>
            <a:ext cx="11226800" cy="3689607"/>
          </a:xfrm>
          <a:prstGeom prst="rect">
            <a:avLst/>
          </a:prstGeom>
        </p:spPr>
        <p:txBody>
          <a:bodyPr/>
          <a:lstStyle/>
          <a:p>
            <a:r>
              <a:t>Your variables will disappear as soon as your application stop running</a:t>
            </a:r>
          </a:p>
        </p:txBody>
      </p:sp>
      <p:sp>
        <p:nvSpPr>
          <p:cNvPr id="592" name="Angga Raditya"/>
          <p:cNvSpPr txBox="1">
            <a:spLocks noGrp="1"/>
          </p:cNvSpPr>
          <p:nvPr>
            <p:ph type="body" idx="14"/>
          </p:nvPr>
        </p:nvSpPr>
        <p:spPr>
          <a:prstGeom prst="rect">
            <a:avLst/>
          </a:prstGeom>
        </p:spPr>
        <p:txBody>
          <a:bodyPr/>
          <a:lstStyle/>
          <a:p>
            <a:r>
              <a:t>Angga Raditya</a:t>
            </a:r>
          </a:p>
        </p:txBody>
      </p:sp>
      <p:sp>
        <p:nvSpPr>
          <p:cNvPr id="593" name="Text"/>
          <p:cNvSpPr txBox="1">
            <a:spLocks noGrp="1"/>
          </p:cNvSpPr>
          <p:nvPr>
            <p:ph type="body" idx="15"/>
          </p:nvPr>
        </p:nvSpPr>
        <p:spPr>
          <a:prstGeom prst="rect">
            <a:avLst/>
          </a:prstGeom>
        </p:spPr>
        <p:txBody>
          <a:bodyPr/>
          <a:lstStyle/>
          <a:p>
            <a:r>
              <a:t>Text</a:t>
            </a: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ext"/>
          <p:cNvSpPr txBox="1">
            <a:spLocks noGrp="1"/>
          </p:cNvSpPr>
          <p:nvPr>
            <p:ph type="body" idx="13"/>
          </p:nvPr>
        </p:nvSpPr>
        <p:spPr>
          <a:prstGeom prst="rect">
            <a:avLst/>
          </a:prstGeom>
        </p:spPr>
        <p:txBody>
          <a:bodyPr/>
          <a:lstStyle/>
          <a:p>
            <a:r>
              <a:t>Text</a:t>
            </a:r>
          </a:p>
        </p:txBody>
      </p:sp>
      <p:sp>
        <p:nvSpPr>
          <p:cNvPr id="596" name="Lets back to your hardware"/>
          <p:cNvSpPr txBox="1">
            <a:spLocks noGrp="1"/>
          </p:cNvSpPr>
          <p:nvPr>
            <p:ph type="title"/>
          </p:nvPr>
        </p:nvSpPr>
        <p:spPr>
          <a:prstGeom prst="rect">
            <a:avLst/>
          </a:prstGeom>
        </p:spPr>
        <p:txBody>
          <a:bodyPr/>
          <a:lstStyle>
            <a:lvl1pPr defTabSz="467359">
              <a:spcBef>
                <a:spcPts val="2200"/>
              </a:spcBef>
              <a:defRPr sz="4800"/>
            </a:lvl1pPr>
          </a:lstStyle>
          <a:p>
            <a:r>
              <a:t>Lets back to your hardware</a:t>
            </a:r>
          </a:p>
        </p:txBody>
      </p:sp>
      <p:pic>
        <p:nvPicPr>
          <p:cNvPr id="597" name="Image" descr="Image"/>
          <p:cNvPicPr>
            <a:picLocks noChangeAspect="1"/>
          </p:cNvPicPr>
          <p:nvPr/>
        </p:nvPicPr>
        <p:blipFill>
          <a:blip r:embed="rId2">
            <a:extLst/>
          </a:blip>
          <a:stretch>
            <a:fillRect/>
          </a:stretch>
        </p:blipFill>
        <p:spPr>
          <a:xfrm>
            <a:off x="1431638" y="2781300"/>
            <a:ext cx="7645401" cy="6045201"/>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Image" descr="Image"/>
          <p:cNvPicPr>
            <a:picLocks noChangeAspect="1"/>
          </p:cNvPicPr>
          <p:nvPr/>
        </p:nvPicPr>
        <p:blipFill>
          <a:blip r:embed="rId2">
            <a:extLst/>
          </a:blip>
          <a:stretch>
            <a:fillRect/>
          </a:stretch>
        </p:blipFill>
        <p:spPr>
          <a:xfrm>
            <a:off x="1431638" y="1114357"/>
            <a:ext cx="7645401" cy="5003801"/>
          </a:xfrm>
          <a:prstGeom prst="rect">
            <a:avLst/>
          </a:prstGeom>
          <a:ln w="12700">
            <a:miter lim="400000"/>
          </a:ln>
        </p:spPr>
      </p:pic>
      <p:sp>
        <p:nvSpPr>
          <p:cNvPr id="600" name="Line"/>
          <p:cNvSpPr/>
          <p:nvPr/>
        </p:nvSpPr>
        <p:spPr>
          <a:xfrm flipV="1">
            <a:off x="5964417" y="5529399"/>
            <a:ext cx="1" cy="1617465"/>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601" name="You want to save all those informations permanently in this f*cking box as aFILE"/>
          <p:cNvSpPr txBox="1"/>
          <p:nvPr/>
        </p:nvSpPr>
        <p:spPr>
          <a:xfrm>
            <a:off x="3955319" y="7203873"/>
            <a:ext cx="6063847"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FFFFFF"/>
                </a:solidFill>
              </a:defRPr>
            </a:lvl1pPr>
          </a:lstStyle>
          <a:p>
            <a:r>
              <a:t>You want to save all those informations permanently in this f*cking box as aFILE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
          <p:cNvSpPr txBox="1">
            <a:spLocks noGrp="1"/>
          </p:cNvSpPr>
          <p:nvPr>
            <p:ph type="body" idx="13"/>
          </p:nvPr>
        </p:nvSpPr>
        <p:spPr>
          <a:prstGeom prst="rect">
            <a:avLst/>
          </a:prstGeom>
        </p:spPr>
        <p:txBody>
          <a:bodyPr/>
          <a:lstStyle/>
          <a:p>
            <a:r>
              <a:t>Text</a:t>
            </a:r>
          </a:p>
        </p:txBody>
      </p:sp>
      <p:sp>
        <p:nvSpPr>
          <p:cNvPr id="604" name="FileOutputstream"/>
          <p:cNvSpPr txBox="1">
            <a:spLocks noGrp="1"/>
          </p:cNvSpPr>
          <p:nvPr>
            <p:ph type="title"/>
          </p:nvPr>
        </p:nvSpPr>
        <p:spPr>
          <a:prstGeom prst="rect">
            <a:avLst/>
          </a:prstGeom>
        </p:spPr>
        <p:txBody>
          <a:bodyPr/>
          <a:lstStyle>
            <a:lvl1pPr defTabSz="467359">
              <a:spcBef>
                <a:spcPts val="2200"/>
              </a:spcBef>
              <a:defRPr sz="4800"/>
            </a:lvl1pPr>
          </a:lstStyle>
          <a:p>
            <a:r>
              <a:t>FileOutputstream</a:t>
            </a:r>
          </a:p>
        </p:txBody>
      </p:sp>
      <p:sp>
        <p:nvSpPr>
          <p:cNvPr id="605" name="public class Main {…"/>
          <p:cNvSpPr txBox="1"/>
          <p:nvPr/>
        </p:nvSpPr>
        <p:spPr>
          <a:xfrm>
            <a:off x="620732" y="2397472"/>
            <a:ext cx="6995741"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final static </a:t>
            </a:r>
            <a:r>
              <a:rPr>
                <a:solidFill>
                  <a:srgbClr val="A9B7C6"/>
                </a:solidFill>
              </a:rPr>
              <a:t>File </a:t>
            </a:r>
            <a:r>
              <a:rPr i="1">
                <a:solidFill>
                  <a:srgbClr val="9876AA"/>
                </a:solidFill>
              </a:rPr>
              <a:t>fileCoba </a:t>
            </a:r>
            <a:r>
              <a:rPr>
                <a:solidFill>
                  <a:srgbClr val="A9B7C6"/>
                </a:solidFill>
              </a:rPr>
              <a:t>= </a:t>
            </a:r>
            <a:r>
              <a:rPr>
                <a:solidFill>
                  <a:srgbClr val="CC7831"/>
                </a:solidFill>
              </a:rPr>
              <a:t>new </a:t>
            </a:r>
            <a:r>
              <a:rPr>
                <a:solidFill>
                  <a:srgbClr val="A9B7C6"/>
                </a:solidFill>
              </a:rPr>
              <a:t>File(</a:t>
            </a:r>
            <a:r>
              <a:t>"/Users/anggaraditya/coba.txt"</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public static void </a:t>
            </a:r>
            <a:r>
              <a:rPr>
                <a:solidFill>
                  <a:srgbClr val="FFC66E"/>
                </a:solidFill>
              </a:rPr>
              <a:t>main</a:t>
            </a:r>
            <a:r>
              <a:rPr>
                <a:solidFill>
                  <a:srgbClr val="A9B7C6"/>
                </a:solidFill>
              </a:rPr>
              <a:t>(String[] args)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r>
              <a:rPr>
                <a:solidFill>
                  <a:srgbClr val="CC7831"/>
                </a:solidFill>
              </a:rPr>
              <a:t>try </a:t>
            </a:r>
            <a:r>
              <a:t>{</a:t>
            </a:r>
          </a:p>
          <a:p>
            <a:pPr defTabSz="457200">
              <a:spcBef>
                <a:spcPts val="0"/>
              </a:spcBef>
              <a:defRPr sz="1200">
                <a:solidFill>
                  <a:srgbClr val="A9B7C6"/>
                </a:solidFill>
                <a:latin typeface="Menlo"/>
                <a:ea typeface="Menlo"/>
                <a:cs typeface="Menlo"/>
                <a:sym typeface="Menlo"/>
              </a:defRPr>
            </a:pPr>
            <a:r>
              <a:t>            FileOutputStream fos = </a:t>
            </a:r>
            <a:r>
              <a:rPr>
                <a:solidFill>
                  <a:srgbClr val="CC7831"/>
                </a:solidFill>
              </a:rPr>
              <a:t>new </a:t>
            </a:r>
            <a:r>
              <a:t>FileOutputStream(</a:t>
            </a:r>
            <a:r>
              <a:rPr i="1">
                <a:solidFill>
                  <a:srgbClr val="9876AA"/>
                </a:solidFill>
              </a:rPr>
              <a:t>fileCoba</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fos.write(</a:t>
            </a:r>
            <a:r>
              <a:rPr>
                <a:solidFill>
                  <a:srgbClr val="6897BB"/>
                </a:solidFill>
              </a:rPr>
              <a:t>65</a:t>
            </a:r>
            <a:r>
              <a:rPr>
                <a:solidFill>
                  <a:srgbClr val="A9B7C6"/>
                </a:solidFill>
              </a:rPr>
              <a:t>)</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fos.close()</a:t>
            </a:r>
            <a:r>
              <a:t>;</a:t>
            </a:r>
          </a:p>
          <a:p>
            <a:pPr defTabSz="457200">
              <a:spcBef>
                <a:spcPts val="0"/>
              </a:spcBef>
              <a:defRPr sz="1200">
                <a:solidFill>
                  <a:srgbClr val="A9B7C6"/>
                </a:solidFill>
                <a:latin typeface="Menlo"/>
                <a:ea typeface="Menlo"/>
                <a:cs typeface="Menlo"/>
                <a:sym typeface="Menlo"/>
              </a:defRPr>
            </a:pPr>
            <a:r>
              <a:rPr>
                <a:solidFill>
                  <a:srgbClr val="CC7831"/>
                </a:solidFill>
              </a:rPr>
              <a:t>        </a:t>
            </a:r>
            <a:r>
              <a:t>} </a:t>
            </a:r>
            <a:r>
              <a:rPr>
                <a:solidFill>
                  <a:srgbClr val="CC7831"/>
                </a:solidFill>
              </a:rPr>
              <a:t>catch </a:t>
            </a:r>
            <a:r>
              <a:t>(IOException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a:t>
            </a:r>
          </a:p>
        </p:txBody>
      </p:sp>
      <p:pic>
        <p:nvPicPr>
          <p:cNvPr id="606" name="Image" descr="Image"/>
          <p:cNvPicPr>
            <a:picLocks noChangeAspect="1"/>
          </p:cNvPicPr>
          <p:nvPr/>
        </p:nvPicPr>
        <p:blipFill>
          <a:blip r:embed="rId2">
            <a:extLst/>
          </a:blip>
          <a:stretch>
            <a:fillRect/>
          </a:stretch>
        </p:blipFill>
        <p:spPr>
          <a:xfrm>
            <a:off x="703594" y="6605438"/>
            <a:ext cx="8128001" cy="2159001"/>
          </a:xfrm>
          <a:prstGeom prst="rect">
            <a:avLst/>
          </a:prstGeom>
          <a:ln w="12700">
            <a:miter lim="400000"/>
          </a:ln>
        </p:spPr>
      </p:pic>
      <p:sp>
        <p:nvSpPr>
          <p:cNvPr id="607" name="?"/>
          <p:cNvSpPr txBox="1"/>
          <p:nvPr/>
        </p:nvSpPr>
        <p:spPr>
          <a:xfrm>
            <a:off x="9439477" y="4756137"/>
            <a:ext cx="431801"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FFFFFF"/>
                </a:solidFill>
              </a:defRPr>
            </a:lvl1pPr>
          </a:lstStyle>
          <a:p>
            <a:r>
              <a:t>?</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Text"/>
          <p:cNvSpPr txBox="1">
            <a:spLocks noGrp="1"/>
          </p:cNvSpPr>
          <p:nvPr>
            <p:ph type="body" idx="13"/>
          </p:nvPr>
        </p:nvSpPr>
        <p:spPr>
          <a:prstGeom prst="rect">
            <a:avLst/>
          </a:prstGeom>
        </p:spPr>
        <p:txBody>
          <a:bodyPr/>
          <a:lstStyle/>
          <a:p>
            <a:r>
              <a:t>Text</a:t>
            </a:r>
          </a:p>
        </p:txBody>
      </p:sp>
      <p:sp>
        <p:nvSpPr>
          <p:cNvPr id="610" name="Fileoutputstream"/>
          <p:cNvSpPr txBox="1">
            <a:spLocks noGrp="1"/>
          </p:cNvSpPr>
          <p:nvPr>
            <p:ph type="title"/>
          </p:nvPr>
        </p:nvSpPr>
        <p:spPr>
          <a:prstGeom prst="rect">
            <a:avLst/>
          </a:prstGeom>
        </p:spPr>
        <p:txBody>
          <a:bodyPr/>
          <a:lstStyle>
            <a:lvl1pPr defTabSz="467359">
              <a:spcBef>
                <a:spcPts val="2200"/>
              </a:spcBef>
              <a:defRPr sz="4800"/>
            </a:lvl1pPr>
          </a:lstStyle>
          <a:p>
            <a:r>
              <a:t>Fileoutputstream</a:t>
            </a:r>
          </a:p>
        </p:txBody>
      </p:sp>
      <p:pic>
        <p:nvPicPr>
          <p:cNvPr id="611" name="Image" descr="Image"/>
          <p:cNvPicPr>
            <a:picLocks noChangeAspect="1"/>
          </p:cNvPicPr>
          <p:nvPr/>
        </p:nvPicPr>
        <p:blipFill>
          <a:blip r:embed="rId2">
            <a:extLst/>
          </a:blip>
          <a:stretch>
            <a:fillRect/>
          </a:stretch>
        </p:blipFill>
        <p:spPr>
          <a:xfrm>
            <a:off x="1363080" y="2576759"/>
            <a:ext cx="9080501" cy="6197601"/>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
          <p:cNvSpPr txBox="1">
            <a:spLocks noGrp="1"/>
          </p:cNvSpPr>
          <p:nvPr>
            <p:ph type="body" idx="13"/>
          </p:nvPr>
        </p:nvSpPr>
        <p:spPr>
          <a:prstGeom prst="rect">
            <a:avLst/>
          </a:prstGeom>
        </p:spPr>
        <p:txBody>
          <a:bodyPr/>
          <a:lstStyle/>
          <a:p>
            <a:r>
              <a:t>Text</a:t>
            </a:r>
          </a:p>
        </p:txBody>
      </p:sp>
      <p:sp>
        <p:nvSpPr>
          <p:cNvPr id="614" name="It the basic writer in Java IO…"/>
          <p:cNvSpPr txBox="1">
            <a:spLocks noGrp="1"/>
          </p:cNvSpPr>
          <p:nvPr>
            <p:ph type="body" sz="half" idx="1"/>
          </p:nvPr>
        </p:nvSpPr>
        <p:spPr>
          <a:xfrm>
            <a:off x="406400" y="2743200"/>
            <a:ext cx="12192000" cy="2225133"/>
          </a:xfrm>
          <a:prstGeom prst="rect">
            <a:avLst/>
          </a:prstGeom>
        </p:spPr>
        <p:txBody>
          <a:bodyPr/>
          <a:lstStyle/>
          <a:p>
            <a:r>
              <a:t>It the basic writer in Java IO</a:t>
            </a:r>
          </a:p>
          <a:p>
            <a:r>
              <a:t>It can write only a </a:t>
            </a:r>
            <a:r>
              <a:rPr>
                <a:solidFill>
                  <a:srgbClr val="FFFFFF"/>
                </a:solidFill>
              </a:rPr>
              <a:t>byte</a:t>
            </a:r>
            <a:r>
              <a:t> or a </a:t>
            </a:r>
            <a:r>
              <a:rPr>
                <a:solidFill>
                  <a:srgbClr val="FFFFFF"/>
                </a:solidFill>
              </a:rPr>
              <a:t>char with an ascii</a:t>
            </a:r>
            <a:r>
              <a:t> code</a:t>
            </a:r>
          </a:p>
        </p:txBody>
      </p:sp>
      <p:sp>
        <p:nvSpPr>
          <p:cNvPr id="615" name="Fileoutputstream"/>
          <p:cNvSpPr txBox="1">
            <a:spLocks noGrp="1"/>
          </p:cNvSpPr>
          <p:nvPr>
            <p:ph type="title"/>
          </p:nvPr>
        </p:nvSpPr>
        <p:spPr>
          <a:prstGeom prst="rect">
            <a:avLst/>
          </a:prstGeom>
        </p:spPr>
        <p:txBody>
          <a:bodyPr/>
          <a:lstStyle>
            <a:lvl1pPr defTabSz="467359">
              <a:spcBef>
                <a:spcPts val="2200"/>
              </a:spcBef>
              <a:defRPr sz="4800"/>
            </a:lvl1pPr>
          </a:lstStyle>
          <a:p>
            <a:r>
              <a:t>Fileoutputstream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Basic programming with java"/>
          <p:cNvSpPr txBox="1">
            <a:spLocks noGrp="1"/>
          </p:cNvSpPr>
          <p:nvPr>
            <p:ph type="body" idx="13"/>
          </p:nvPr>
        </p:nvSpPr>
        <p:spPr>
          <a:prstGeom prst="rect">
            <a:avLst/>
          </a:prstGeom>
        </p:spPr>
        <p:txBody>
          <a:bodyPr/>
          <a:lstStyle/>
          <a:p>
            <a:r>
              <a:t>Basic programming with java</a:t>
            </a:r>
          </a:p>
        </p:txBody>
      </p:sp>
      <p:sp>
        <p:nvSpPr>
          <p:cNvPr id="207" name="Non-Primitive data types (Reference Data Types)"/>
          <p:cNvSpPr txBox="1">
            <a:spLocks noGrp="1"/>
          </p:cNvSpPr>
          <p:nvPr>
            <p:ph type="title"/>
          </p:nvPr>
        </p:nvSpPr>
        <p:spPr>
          <a:prstGeom prst="rect">
            <a:avLst/>
          </a:prstGeom>
        </p:spPr>
        <p:txBody>
          <a:bodyPr>
            <a:normAutofit fontScale="90000"/>
          </a:bodyPr>
          <a:lstStyle>
            <a:lvl1pPr defTabSz="467359">
              <a:spcBef>
                <a:spcPts val="2200"/>
              </a:spcBef>
              <a:defRPr sz="4800"/>
            </a:lvl1pPr>
          </a:lstStyle>
          <a:p>
            <a:r>
              <a:t>Non-Primitive data types (Reference Data Types)</a:t>
            </a:r>
          </a:p>
        </p:txBody>
      </p:sp>
      <p:sp>
        <p:nvSpPr>
          <p:cNvPr id="208" name="Hampir semua tipe data esperti String, Integer (yg berawalan hurry besar) adalah type data Reference…"/>
          <p:cNvSpPr txBox="1">
            <a:spLocks noGrp="1"/>
          </p:cNvSpPr>
          <p:nvPr>
            <p:ph type="body" idx="1"/>
          </p:nvPr>
        </p:nvSpPr>
        <p:spPr>
          <a:prstGeom prst="rect">
            <a:avLst/>
          </a:prstGeom>
        </p:spPr>
        <p:txBody>
          <a:bodyPr/>
          <a:lstStyle/>
          <a:p>
            <a:r>
              <a:t>Hampir semua tipe data esperti String, Integer (yg berawalan hurry besar) adalah type data Reference</a:t>
            </a:r>
          </a:p>
          <a:p>
            <a:r>
              <a:t>Mereka memiliki Class Object nya</a:t>
            </a:r>
          </a:p>
          <a:p>
            <a:r>
              <a:t>Array</a:t>
            </a:r>
          </a:p>
          <a:p>
            <a:r>
              <a:t>Collections dan turunan nya</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Text"/>
          <p:cNvSpPr txBox="1">
            <a:spLocks noGrp="1"/>
          </p:cNvSpPr>
          <p:nvPr>
            <p:ph type="body" idx="13"/>
          </p:nvPr>
        </p:nvSpPr>
        <p:spPr>
          <a:prstGeom prst="rect">
            <a:avLst/>
          </a:prstGeom>
        </p:spPr>
        <p:txBody>
          <a:bodyPr/>
          <a:lstStyle/>
          <a:p>
            <a:r>
              <a:t>Text</a:t>
            </a:r>
          </a:p>
        </p:txBody>
      </p:sp>
      <p:sp>
        <p:nvSpPr>
          <p:cNvPr id="618" name="FIlewriter"/>
          <p:cNvSpPr txBox="1">
            <a:spLocks noGrp="1"/>
          </p:cNvSpPr>
          <p:nvPr>
            <p:ph type="title"/>
          </p:nvPr>
        </p:nvSpPr>
        <p:spPr>
          <a:prstGeom prst="rect">
            <a:avLst/>
          </a:prstGeom>
        </p:spPr>
        <p:txBody>
          <a:bodyPr/>
          <a:lstStyle>
            <a:lvl1pPr defTabSz="467359">
              <a:spcBef>
                <a:spcPts val="2200"/>
              </a:spcBef>
              <a:defRPr sz="4800"/>
            </a:lvl1pPr>
          </a:lstStyle>
          <a:p>
            <a:r>
              <a:t>FIlewriter</a:t>
            </a:r>
          </a:p>
        </p:txBody>
      </p:sp>
      <p:pic>
        <p:nvPicPr>
          <p:cNvPr id="619" name="Image" descr="Image"/>
          <p:cNvPicPr>
            <a:picLocks noChangeAspect="1"/>
          </p:cNvPicPr>
          <p:nvPr/>
        </p:nvPicPr>
        <p:blipFill>
          <a:blip r:embed="rId2">
            <a:extLst/>
          </a:blip>
          <a:stretch>
            <a:fillRect/>
          </a:stretch>
        </p:blipFill>
        <p:spPr>
          <a:xfrm>
            <a:off x="890803" y="6468151"/>
            <a:ext cx="8128001" cy="2159001"/>
          </a:xfrm>
          <a:prstGeom prst="rect">
            <a:avLst/>
          </a:prstGeom>
          <a:ln w="12700">
            <a:miter lim="400000"/>
          </a:ln>
        </p:spPr>
      </p:pic>
      <p:sp>
        <p:nvSpPr>
          <p:cNvPr id="620" name="public class Main {…"/>
          <p:cNvSpPr txBox="1"/>
          <p:nvPr/>
        </p:nvSpPr>
        <p:spPr>
          <a:xfrm>
            <a:off x="932747" y="2551846"/>
            <a:ext cx="6995742"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final static </a:t>
            </a:r>
            <a:r>
              <a:rPr>
                <a:solidFill>
                  <a:srgbClr val="A9B7C6"/>
                </a:solidFill>
              </a:rPr>
              <a:t>File </a:t>
            </a:r>
            <a:r>
              <a:rPr i="1">
                <a:solidFill>
                  <a:srgbClr val="9876AA"/>
                </a:solidFill>
              </a:rPr>
              <a:t>fileCoba </a:t>
            </a:r>
            <a:r>
              <a:rPr>
                <a:solidFill>
                  <a:srgbClr val="A9B7C6"/>
                </a:solidFill>
              </a:rPr>
              <a:t>= </a:t>
            </a:r>
            <a:r>
              <a:rPr>
                <a:solidFill>
                  <a:srgbClr val="CC7831"/>
                </a:solidFill>
              </a:rPr>
              <a:t>new </a:t>
            </a:r>
            <a:r>
              <a:rPr>
                <a:solidFill>
                  <a:srgbClr val="A9B7C6"/>
                </a:solidFill>
              </a:rPr>
              <a:t>File(</a:t>
            </a:r>
            <a:r>
              <a:t>"/Users/anggaraditya/coba.txt"</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public static void </a:t>
            </a:r>
            <a:r>
              <a:rPr>
                <a:solidFill>
                  <a:srgbClr val="FFC66E"/>
                </a:solidFill>
              </a:rPr>
              <a:t>main</a:t>
            </a:r>
            <a:r>
              <a:rPr>
                <a:solidFill>
                  <a:srgbClr val="A9B7C6"/>
                </a:solidFill>
              </a:rPr>
              <a:t>(String[] args)  {</a:t>
            </a:r>
          </a:p>
          <a:p>
            <a:pPr defTabSz="457200">
              <a:spcBef>
                <a:spcPts val="0"/>
              </a:spcBef>
              <a:defRPr sz="1200">
                <a:solidFill>
                  <a:srgbClr val="A9B7C6"/>
                </a:solidFill>
                <a:latin typeface="Menlo"/>
                <a:ea typeface="Menlo"/>
                <a:cs typeface="Menlo"/>
                <a:sym typeface="Menlo"/>
              </a:defRPr>
            </a:pPr>
            <a:r>
              <a:t>        </a:t>
            </a:r>
            <a:r>
              <a:rPr>
                <a:solidFill>
                  <a:srgbClr val="CC7831"/>
                </a:solidFill>
              </a:rPr>
              <a:t>try </a:t>
            </a:r>
            <a:r>
              <a:t>{</a:t>
            </a:r>
          </a:p>
          <a:p>
            <a:pPr defTabSz="457200">
              <a:spcBef>
                <a:spcPts val="0"/>
              </a:spcBef>
              <a:defRPr sz="1200">
                <a:solidFill>
                  <a:srgbClr val="A9B7C6"/>
                </a:solidFill>
                <a:latin typeface="Menlo"/>
                <a:ea typeface="Menlo"/>
                <a:cs typeface="Menlo"/>
                <a:sym typeface="Menlo"/>
              </a:defRPr>
            </a:pPr>
            <a:r>
              <a:t>            FileWriter fw = </a:t>
            </a:r>
            <a:r>
              <a:rPr>
                <a:solidFill>
                  <a:srgbClr val="CC7831"/>
                </a:solidFill>
              </a:rPr>
              <a:t>new </a:t>
            </a:r>
            <a:r>
              <a:t>FileWriter(</a:t>
            </a:r>
            <a:r>
              <a:rPr i="1">
                <a:solidFill>
                  <a:srgbClr val="9876AA"/>
                </a:solidFill>
              </a:rPr>
              <a:t>fileCoba</a:t>
            </a:r>
            <a:r>
              <a:t>)</a:t>
            </a:r>
            <a:r>
              <a:rPr>
                <a:solidFill>
                  <a:srgbClr val="CC7831"/>
                </a:solidFill>
              </a:rPr>
              <a:t>;</a:t>
            </a:r>
          </a:p>
          <a:p>
            <a:pPr defTabSz="457200">
              <a:spcBef>
                <a:spcPts val="0"/>
              </a:spcBef>
              <a:defRPr sz="1200">
                <a:solidFill>
                  <a:srgbClr val="6A8759"/>
                </a:solidFill>
                <a:latin typeface="Menlo"/>
                <a:ea typeface="Menlo"/>
                <a:cs typeface="Menlo"/>
                <a:sym typeface="Menlo"/>
              </a:defRPr>
            </a:pPr>
            <a:r>
              <a:rPr>
                <a:solidFill>
                  <a:srgbClr val="CC7831"/>
                </a:solidFill>
              </a:rPr>
              <a:t>            </a:t>
            </a:r>
            <a:r>
              <a:rPr>
                <a:solidFill>
                  <a:srgbClr val="A9B7C6"/>
                </a:solidFill>
              </a:rPr>
              <a:t>fw.write(</a:t>
            </a:r>
            <a:r>
              <a:t>"Angga Raditya"</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fw.close()</a:t>
            </a:r>
            <a:r>
              <a:t>;</a:t>
            </a:r>
          </a:p>
          <a:p>
            <a:pPr defTabSz="457200">
              <a:spcBef>
                <a:spcPts val="0"/>
              </a:spcBef>
              <a:defRPr sz="1200">
                <a:solidFill>
                  <a:srgbClr val="A9B7C6"/>
                </a:solidFill>
                <a:latin typeface="Menlo"/>
                <a:ea typeface="Menlo"/>
                <a:cs typeface="Menlo"/>
                <a:sym typeface="Menlo"/>
              </a:defRPr>
            </a:pPr>
            <a:r>
              <a:rPr>
                <a:solidFill>
                  <a:srgbClr val="CC7831"/>
                </a:solidFill>
              </a:rPr>
              <a:t>        </a:t>
            </a:r>
            <a:r>
              <a:t>} </a:t>
            </a:r>
            <a:r>
              <a:rPr>
                <a:solidFill>
                  <a:srgbClr val="CC7831"/>
                </a:solidFill>
              </a:rPr>
              <a:t>catch </a:t>
            </a:r>
            <a:r>
              <a:t>(IOException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Text"/>
          <p:cNvSpPr txBox="1">
            <a:spLocks noGrp="1"/>
          </p:cNvSpPr>
          <p:nvPr>
            <p:ph type="body" idx="13"/>
          </p:nvPr>
        </p:nvSpPr>
        <p:spPr>
          <a:prstGeom prst="rect">
            <a:avLst/>
          </a:prstGeom>
        </p:spPr>
        <p:txBody>
          <a:bodyPr/>
          <a:lstStyle/>
          <a:p>
            <a:r>
              <a:t>Text</a:t>
            </a:r>
          </a:p>
        </p:txBody>
      </p:sp>
      <p:sp>
        <p:nvSpPr>
          <p:cNvPr id="623" name="fileWriter"/>
          <p:cNvSpPr txBox="1">
            <a:spLocks noGrp="1"/>
          </p:cNvSpPr>
          <p:nvPr>
            <p:ph type="title"/>
          </p:nvPr>
        </p:nvSpPr>
        <p:spPr>
          <a:prstGeom prst="rect">
            <a:avLst/>
          </a:prstGeom>
        </p:spPr>
        <p:txBody>
          <a:bodyPr/>
          <a:lstStyle>
            <a:lvl1pPr defTabSz="467359">
              <a:spcBef>
                <a:spcPts val="2200"/>
              </a:spcBef>
              <a:defRPr sz="4800"/>
            </a:lvl1pPr>
          </a:lstStyle>
          <a:p>
            <a:r>
              <a:t>fileWriter</a:t>
            </a:r>
          </a:p>
        </p:txBody>
      </p:sp>
      <p:sp>
        <p:nvSpPr>
          <p:cNvPr id="624" name="It use FileOutputStream…"/>
          <p:cNvSpPr txBox="1">
            <a:spLocks noGrp="1"/>
          </p:cNvSpPr>
          <p:nvPr>
            <p:ph type="body" sz="half" idx="1"/>
          </p:nvPr>
        </p:nvSpPr>
        <p:spPr>
          <a:xfrm>
            <a:off x="406400" y="2743200"/>
            <a:ext cx="12192000" cy="3157377"/>
          </a:xfrm>
          <a:prstGeom prst="rect">
            <a:avLst/>
          </a:prstGeom>
        </p:spPr>
        <p:txBody>
          <a:bodyPr/>
          <a:lstStyle/>
          <a:p>
            <a:r>
              <a:t>It use FileOutputStream</a:t>
            </a:r>
          </a:p>
          <a:p>
            <a:r>
              <a:t>It gives you few feature sa: </a:t>
            </a:r>
            <a:r>
              <a:rPr>
                <a:solidFill>
                  <a:srgbClr val="FFFFFF"/>
                </a:solidFill>
              </a:rPr>
              <a:t>write(String)</a:t>
            </a:r>
            <a:r>
              <a:t>;</a:t>
            </a:r>
          </a:p>
          <a:p>
            <a:r>
              <a:t>But still, it only </a:t>
            </a:r>
            <a:r>
              <a:rPr>
                <a:solidFill>
                  <a:srgbClr val="FFFFFF"/>
                </a:solidFill>
              </a:rPr>
              <a:t>append(Char )</a:t>
            </a:r>
          </a:p>
        </p:txBody>
      </p:sp>
      <p:sp>
        <p:nvSpPr>
          <p:cNvPr id="625" name="Hints : find out write() and append() usage"/>
          <p:cNvSpPr txBox="1"/>
          <p:nvPr/>
        </p:nvSpPr>
        <p:spPr>
          <a:xfrm>
            <a:off x="2252624" y="7729376"/>
            <a:ext cx="7995616"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solidFill>
                  <a:srgbClr val="FFFFFF"/>
                </a:solidFill>
              </a:defRPr>
            </a:lvl1pPr>
          </a:lstStyle>
          <a:p>
            <a:r>
              <a:t>Hints : find out write() and append() usage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ext"/>
          <p:cNvSpPr txBox="1">
            <a:spLocks noGrp="1"/>
          </p:cNvSpPr>
          <p:nvPr>
            <p:ph type="body" idx="13"/>
          </p:nvPr>
        </p:nvSpPr>
        <p:spPr>
          <a:prstGeom prst="rect">
            <a:avLst/>
          </a:prstGeom>
        </p:spPr>
        <p:txBody>
          <a:bodyPr/>
          <a:lstStyle/>
          <a:p>
            <a:r>
              <a:t>Text</a:t>
            </a:r>
          </a:p>
        </p:txBody>
      </p:sp>
      <p:sp>
        <p:nvSpPr>
          <p:cNvPr id="628" name="Bufferedwriter"/>
          <p:cNvSpPr txBox="1">
            <a:spLocks noGrp="1"/>
          </p:cNvSpPr>
          <p:nvPr>
            <p:ph type="title"/>
          </p:nvPr>
        </p:nvSpPr>
        <p:spPr>
          <a:prstGeom prst="rect">
            <a:avLst/>
          </a:prstGeom>
        </p:spPr>
        <p:txBody>
          <a:bodyPr/>
          <a:lstStyle>
            <a:lvl1pPr defTabSz="467359">
              <a:spcBef>
                <a:spcPts val="2200"/>
              </a:spcBef>
              <a:defRPr sz="4800"/>
            </a:lvl1pPr>
          </a:lstStyle>
          <a:p>
            <a:r>
              <a:t>Bufferedwriter</a:t>
            </a:r>
          </a:p>
        </p:txBody>
      </p:sp>
      <p:pic>
        <p:nvPicPr>
          <p:cNvPr id="629" name="Image" descr="Image"/>
          <p:cNvPicPr>
            <a:picLocks noChangeAspect="1"/>
          </p:cNvPicPr>
          <p:nvPr/>
        </p:nvPicPr>
        <p:blipFill>
          <a:blip r:embed="rId2">
            <a:extLst/>
          </a:blip>
          <a:stretch>
            <a:fillRect/>
          </a:stretch>
        </p:blipFill>
        <p:spPr>
          <a:xfrm>
            <a:off x="616230" y="6505593"/>
            <a:ext cx="8128001" cy="2159001"/>
          </a:xfrm>
          <a:prstGeom prst="rect">
            <a:avLst/>
          </a:prstGeom>
          <a:ln w="12700">
            <a:miter lim="400000"/>
          </a:ln>
        </p:spPr>
      </p:pic>
      <p:sp>
        <p:nvSpPr>
          <p:cNvPr id="630" name="public class Main {…"/>
          <p:cNvSpPr txBox="1"/>
          <p:nvPr/>
        </p:nvSpPr>
        <p:spPr>
          <a:xfrm>
            <a:off x="640621" y="2512869"/>
            <a:ext cx="8459390"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class </a:t>
            </a:r>
            <a:r>
              <a:rPr>
                <a:solidFill>
                  <a:srgbClr val="A9B7C6"/>
                </a:solidFill>
              </a:rPr>
              <a:t>Main {</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6A8759"/>
                </a:solidFill>
                <a:latin typeface="Menlo"/>
                <a:ea typeface="Menlo"/>
                <a:cs typeface="Menlo"/>
                <a:sym typeface="Menlo"/>
              </a:defRPr>
            </a:pPr>
            <a:r>
              <a:rPr>
                <a:solidFill>
                  <a:srgbClr val="A9B7C6"/>
                </a:solidFill>
              </a:rPr>
              <a:t>    </a:t>
            </a:r>
            <a:r>
              <a:rPr>
                <a:solidFill>
                  <a:srgbClr val="CC7831"/>
                </a:solidFill>
              </a:rPr>
              <a:t>final static </a:t>
            </a:r>
            <a:r>
              <a:rPr>
                <a:solidFill>
                  <a:srgbClr val="A9B7C6"/>
                </a:solidFill>
              </a:rPr>
              <a:t>File </a:t>
            </a:r>
            <a:r>
              <a:rPr i="1">
                <a:solidFill>
                  <a:srgbClr val="9876AA"/>
                </a:solidFill>
              </a:rPr>
              <a:t>fileCoba </a:t>
            </a:r>
            <a:r>
              <a:rPr>
                <a:solidFill>
                  <a:srgbClr val="A9B7C6"/>
                </a:solidFill>
              </a:rPr>
              <a:t>= </a:t>
            </a:r>
            <a:r>
              <a:rPr>
                <a:solidFill>
                  <a:srgbClr val="CC7831"/>
                </a:solidFill>
              </a:rPr>
              <a:t>new </a:t>
            </a:r>
            <a:r>
              <a:rPr>
                <a:solidFill>
                  <a:srgbClr val="A9B7C6"/>
                </a:solidFill>
              </a:rPr>
              <a:t>File(</a:t>
            </a:r>
            <a:r>
              <a:t>"/Users/anggaraditya/coba.txt"</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public static void </a:t>
            </a:r>
            <a:r>
              <a:rPr>
                <a:solidFill>
                  <a:srgbClr val="FFC66E"/>
                </a:solidFill>
              </a:rPr>
              <a:t>main</a:t>
            </a:r>
            <a:r>
              <a:rPr>
                <a:solidFill>
                  <a:srgbClr val="A9B7C6"/>
                </a:solidFill>
              </a:rPr>
              <a:t>(String[] args)  {</a:t>
            </a:r>
          </a:p>
          <a:p>
            <a:pPr defTabSz="457200">
              <a:spcBef>
                <a:spcPts val="0"/>
              </a:spcBef>
              <a:defRPr sz="1200">
                <a:solidFill>
                  <a:srgbClr val="A9B7C6"/>
                </a:solidFill>
                <a:latin typeface="Menlo"/>
                <a:ea typeface="Menlo"/>
                <a:cs typeface="Menlo"/>
                <a:sym typeface="Menlo"/>
              </a:defRPr>
            </a:pPr>
            <a:r>
              <a:t>        </a:t>
            </a:r>
            <a:r>
              <a:rPr>
                <a:solidFill>
                  <a:srgbClr val="CC7831"/>
                </a:solidFill>
              </a:rPr>
              <a:t>try </a:t>
            </a:r>
            <a:r>
              <a:t>{</a:t>
            </a:r>
          </a:p>
          <a:p>
            <a:pPr defTabSz="457200">
              <a:spcBef>
                <a:spcPts val="0"/>
              </a:spcBef>
              <a:defRPr sz="1200">
                <a:solidFill>
                  <a:srgbClr val="A9B7C6"/>
                </a:solidFill>
                <a:latin typeface="Menlo"/>
                <a:ea typeface="Menlo"/>
                <a:cs typeface="Menlo"/>
                <a:sym typeface="Menlo"/>
              </a:defRPr>
            </a:pPr>
            <a:r>
              <a:t>            BufferedWriter fw = </a:t>
            </a:r>
            <a:r>
              <a:rPr>
                <a:solidFill>
                  <a:srgbClr val="CC7831"/>
                </a:solidFill>
              </a:rPr>
              <a:t>new </a:t>
            </a:r>
            <a:r>
              <a:t>BufferedWriter(</a:t>
            </a:r>
            <a:r>
              <a:rPr>
                <a:solidFill>
                  <a:srgbClr val="CC7831"/>
                </a:solidFill>
              </a:rPr>
              <a:t>new </a:t>
            </a:r>
            <a:r>
              <a:t>FileWriter(</a:t>
            </a:r>
            <a:r>
              <a:rPr i="1">
                <a:solidFill>
                  <a:srgbClr val="9876AA"/>
                </a:solidFill>
              </a:rPr>
              <a:t>fileCoba</a:t>
            </a:r>
            <a:r>
              <a:rPr>
                <a:solidFill>
                  <a:srgbClr val="CC7831"/>
                </a:solidFill>
              </a:rPr>
              <a:t>,true</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fw.newLine()</a:t>
            </a:r>
            <a:r>
              <a:t>;</a:t>
            </a:r>
          </a:p>
          <a:p>
            <a:pPr defTabSz="457200">
              <a:spcBef>
                <a:spcPts val="0"/>
              </a:spcBef>
              <a:defRPr sz="1200">
                <a:solidFill>
                  <a:srgbClr val="6A8759"/>
                </a:solidFill>
                <a:latin typeface="Menlo"/>
                <a:ea typeface="Menlo"/>
                <a:cs typeface="Menlo"/>
                <a:sym typeface="Menlo"/>
              </a:defRPr>
            </a:pPr>
            <a:r>
              <a:rPr>
                <a:solidFill>
                  <a:srgbClr val="CC7831"/>
                </a:solidFill>
              </a:rPr>
              <a:t>            </a:t>
            </a:r>
            <a:r>
              <a:rPr>
                <a:solidFill>
                  <a:srgbClr val="A9B7C6"/>
                </a:solidFill>
              </a:rPr>
              <a:t>fw.append(</a:t>
            </a:r>
            <a:r>
              <a:t>"Seorang penikmat senja"</a:t>
            </a:r>
            <a:r>
              <a:rPr>
                <a:solidFill>
                  <a:srgbClr val="A9B7C6"/>
                </a:solidFill>
              </a:rPr>
              <a: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fw.close()</a:t>
            </a:r>
            <a:r>
              <a:t>;</a:t>
            </a:r>
          </a:p>
          <a:p>
            <a:pPr defTabSz="457200">
              <a:spcBef>
                <a:spcPts val="0"/>
              </a:spcBef>
              <a:defRPr sz="1200">
                <a:solidFill>
                  <a:srgbClr val="A9B7C6"/>
                </a:solidFill>
                <a:latin typeface="Menlo"/>
                <a:ea typeface="Menlo"/>
                <a:cs typeface="Menlo"/>
                <a:sym typeface="Menlo"/>
              </a:defRPr>
            </a:pPr>
            <a:r>
              <a:rPr>
                <a:solidFill>
                  <a:srgbClr val="CC7831"/>
                </a:solidFill>
              </a:rPr>
              <a:t>        </a:t>
            </a:r>
            <a:r>
              <a:t>} </a:t>
            </a:r>
            <a:r>
              <a:rPr>
                <a:solidFill>
                  <a:srgbClr val="CC7831"/>
                </a:solidFill>
              </a:rPr>
              <a:t>catch </a:t>
            </a:r>
            <a:r>
              <a:t>(IOException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a:t>
            </a: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endParaRP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ext"/>
          <p:cNvSpPr txBox="1">
            <a:spLocks noGrp="1"/>
          </p:cNvSpPr>
          <p:nvPr>
            <p:ph type="body" idx="13"/>
          </p:nvPr>
        </p:nvSpPr>
        <p:spPr>
          <a:prstGeom prst="rect">
            <a:avLst/>
          </a:prstGeom>
        </p:spPr>
        <p:txBody>
          <a:bodyPr/>
          <a:lstStyle/>
          <a:p>
            <a:r>
              <a:t>Text</a:t>
            </a:r>
          </a:p>
        </p:txBody>
      </p:sp>
      <p:sp>
        <p:nvSpPr>
          <p:cNvPr id="633" name="Bufferedwriter"/>
          <p:cNvSpPr txBox="1">
            <a:spLocks noGrp="1"/>
          </p:cNvSpPr>
          <p:nvPr>
            <p:ph type="title"/>
          </p:nvPr>
        </p:nvSpPr>
        <p:spPr>
          <a:prstGeom prst="rect">
            <a:avLst/>
          </a:prstGeom>
        </p:spPr>
        <p:txBody>
          <a:bodyPr/>
          <a:lstStyle>
            <a:lvl1pPr defTabSz="467359">
              <a:spcBef>
                <a:spcPts val="2200"/>
              </a:spcBef>
              <a:defRPr sz="4800"/>
            </a:lvl1pPr>
          </a:lstStyle>
          <a:p>
            <a:r>
              <a:t>Bufferedwriter</a:t>
            </a:r>
          </a:p>
        </p:txBody>
      </p:sp>
      <p:sp>
        <p:nvSpPr>
          <p:cNvPr id="634" name="It use FileWriter…"/>
          <p:cNvSpPr txBox="1">
            <a:spLocks noGrp="1"/>
          </p:cNvSpPr>
          <p:nvPr>
            <p:ph type="body" idx="1"/>
          </p:nvPr>
        </p:nvSpPr>
        <p:spPr>
          <a:prstGeom prst="rect">
            <a:avLst/>
          </a:prstGeom>
        </p:spPr>
        <p:txBody>
          <a:bodyPr/>
          <a:lstStyle/>
          <a:p>
            <a:r>
              <a:t>It use FileWriter</a:t>
            </a:r>
          </a:p>
          <a:p>
            <a:r>
              <a:t>I guess you can find out by yourself </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ext"/>
          <p:cNvSpPr txBox="1">
            <a:spLocks noGrp="1"/>
          </p:cNvSpPr>
          <p:nvPr>
            <p:ph type="body" idx="13"/>
          </p:nvPr>
        </p:nvSpPr>
        <p:spPr>
          <a:prstGeom prst="rect">
            <a:avLst/>
          </a:prstGeom>
        </p:spPr>
        <p:txBody>
          <a:bodyPr/>
          <a:lstStyle/>
          <a:p>
            <a:r>
              <a:t>Text</a:t>
            </a:r>
          </a:p>
        </p:txBody>
      </p:sp>
      <p:sp>
        <p:nvSpPr>
          <p:cNvPr id="637" name="The READER"/>
          <p:cNvSpPr txBox="1">
            <a:spLocks noGrp="1"/>
          </p:cNvSpPr>
          <p:nvPr>
            <p:ph type="title"/>
          </p:nvPr>
        </p:nvSpPr>
        <p:spPr>
          <a:prstGeom prst="rect">
            <a:avLst/>
          </a:prstGeom>
        </p:spPr>
        <p:txBody>
          <a:bodyPr/>
          <a:lstStyle>
            <a:lvl1pPr defTabSz="467359">
              <a:spcBef>
                <a:spcPts val="2200"/>
              </a:spcBef>
              <a:defRPr sz="4800"/>
            </a:lvl1pPr>
          </a:lstStyle>
          <a:p>
            <a:r>
              <a:rPr dirty="0"/>
              <a:t>The READER</a:t>
            </a:r>
          </a:p>
        </p:txBody>
      </p:sp>
      <p:sp>
        <p:nvSpPr>
          <p:cNvPr id="638" name="FileOutputStream"/>
          <p:cNvSpPr txBox="1"/>
          <p:nvPr/>
        </p:nvSpPr>
        <p:spPr>
          <a:xfrm>
            <a:off x="2200720" y="2882899"/>
            <a:ext cx="21917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FileOutputStream</a:t>
            </a:r>
          </a:p>
        </p:txBody>
      </p:sp>
      <p:sp>
        <p:nvSpPr>
          <p:cNvPr id="639" name="FileWriter"/>
          <p:cNvSpPr txBox="1"/>
          <p:nvPr/>
        </p:nvSpPr>
        <p:spPr>
          <a:xfrm>
            <a:off x="2200720" y="4045790"/>
            <a:ext cx="1255015"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FileWriter</a:t>
            </a:r>
          </a:p>
        </p:txBody>
      </p:sp>
      <p:sp>
        <p:nvSpPr>
          <p:cNvPr id="640" name="BufferedWriter"/>
          <p:cNvSpPr txBox="1"/>
          <p:nvPr/>
        </p:nvSpPr>
        <p:spPr>
          <a:xfrm>
            <a:off x="2200720" y="5456100"/>
            <a:ext cx="184073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BufferedWriter</a:t>
            </a:r>
          </a:p>
        </p:txBody>
      </p:sp>
      <p:sp>
        <p:nvSpPr>
          <p:cNvPr id="641" name="FileInputStream"/>
          <p:cNvSpPr txBox="1"/>
          <p:nvPr/>
        </p:nvSpPr>
        <p:spPr>
          <a:xfrm>
            <a:off x="7018237" y="2882900"/>
            <a:ext cx="196138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FileInputStream</a:t>
            </a:r>
          </a:p>
        </p:txBody>
      </p:sp>
      <p:sp>
        <p:nvSpPr>
          <p:cNvPr id="642" name="FileReader"/>
          <p:cNvSpPr txBox="1"/>
          <p:nvPr/>
        </p:nvSpPr>
        <p:spPr>
          <a:xfrm>
            <a:off x="7018237" y="4045790"/>
            <a:ext cx="136474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FileReader</a:t>
            </a:r>
          </a:p>
        </p:txBody>
      </p:sp>
      <p:sp>
        <p:nvSpPr>
          <p:cNvPr id="643" name="BufferedReader"/>
          <p:cNvSpPr txBox="1"/>
          <p:nvPr/>
        </p:nvSpPr>
        <p:spPr>
          <a:xfrm>
            <a:off x="7023698" y="5456100"/>
            <a:ext cx="195046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BufferedReader</a:t>
            </a:r>
          </a:p>
        </p:txBody>
      </p:sp>
      <p:sp>
        <p:nvSpPr>
          <p:cNvPr id="644" name="Line"/>
          <p:cNvSpPr/>
          <p:nvPr/>
        </p:nvSpPr>
        <p:spPr>
          <a:xfrm>
            <a:off x="2981355" y="3350094"/>
            <a:ext cx="1" cy="76690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645" name="Line"/>
          <p:cNvSpPr/>
          <p:nvPr/>
        </p:nvSpPr>
        <p:spPr>
          <a:xfrm>
            <a:off x="2981355" y="4589745"/>
            <a:ext cx="1" cy="766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646" name="Line"/>
          <p:cNvSpPr/>
          <p:nvPr/>
        </p:nvSpPr>
        <p:spPr>
          <a:xfrm>
            <a:off x="7801066" y="3350094"/>
            <a:ext cx="1" cy="76690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647" name="Line"/>
          <p:cNvSpPr/>
          <p:nvPr/>
        </p:nvSpPr>
        <p:spPr>
          <a:xfrm>
            <a:off x="7801066" y="4589745"/>
            <a:ext cx="1" cy="76690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648" name="Penulis"/>
          <p:cNvSpPr txBox="1"/>
          <p:nvPr/>
        </p:nvSpPr>
        <p:spPr>
          <a:xfrm>
            <a:off x="2532825" y="7239706"/>
            <a:ext cx="93472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Penulis</a:t>
            </a:r>
          </a:p>
        </p:txBody>
      </p:sp>
      <p:sp>
        <p:nvSpPr>
          <p:cNvPr id="649" name="Pembaca"/>
          <p:cNvSpPr txBox="1"/>
          <p:nvPr/>
        </p:nvSpPr>
        <p:spPr>
          <a:xfrm>
            <a:off x="7333706" y="7239706"/>
            <a:ext cx="118211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Pembaca</a:t>
            </a: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ublic void read()  {…"/>
          <p:cNvSpPr txBox="1"/>
          <p:nvPr/>
        </p:nvSpPr>
        <p:spPr>
          <a:xfrm>
            <a:off x="924655" y="653257"/>
            <a:ext cx="6812236"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rPr dirty="0"/>
              <a:t>public void </a:t>
            </a:r>
            <a:r>
              <a:rPr dirty="0">
                <a:solidFill>
                  <a:srgbClr val="FFC66E"/>
                </a:solidFill>
              </a:rPr>
              <a:t>read</a:t>
            </a:r>
            <a:r>
              <a:rPr dirty="0">
                <a:solidFill>
                  <a:srgbClr val="A9B7C6"/>
                </a:solidFill>
              </a:rPr>
              <a:t>()  {</a:t>
            </a:r>
          </a:p>
          <a:p>
            <a:pPr defTabSz="457200">
              <a:spcBef>
                <a:spcPts val="0"/>
              </a:spcBef>
              <a:defRPr sz="1200">
                <a:solidFill>
                  <a:srgbClr val="A9B7C6"/>
                </a:solidFill>
                <a:latin typeface="Menlo"/>
                <a:ea typeface="Menlo"/>
                <a:cs typeface="Menlo"/>
                <a:sym typeface="Menlo"/>
              </a:defRPr>
            </a:pPr>
            <a:r>
              <a:rPr dirty="0"/>
              <a:t>    </a:t>
            </a:r>
            <a:r>
              <a:rPr dirty="0">
                <a:solidFill>
                  <a:srgbClr val="CC7831"/>
                </a:solidFill>
              </a:rPr>
              <a:t>try </a:t>
            </a:r>
            <a:r>
              <a:rPr dirty="0"/>
              <a:t>{</a:t>
            </a:r>
          </a:p>
          <a:p>
            <a:pPr defTabSz="457200">
              <a:spcBef>
                <a:spcPts val="0"/>
              </a:spcBef>
              <a:defRPr sz="1200">
                <a:solidFill>
                  <a:srgbClr val="A9B7C6"/>
                </a:solidFill>
                <a:latin typeface="Menlo"/>
                <a:ea typeface="Menlo"/>
                <a:cs typeface="Menlo"/>
                <a:sym typeface="Menlo"/>
              </a:defRPr>
            </a:pPr>
            <a:r>
              <a:rPr dirty="0"/>
              <a:t>        </a:t>
            </a:r>
            <a:r>
              <a:rPr dirty="0" err="1"/>
              <a:t>FileInputStream</a:t>
            </a:r>
            <a:r>
              <a:rPr dirty="0"/>
              <a:t> </a:t>
            </a:r>
            <a:r>
              <a:rPr dirty="0" err="1"/>
              <a:t>fileInputStream</a:t>
            </a:r>
            <a:r>
              <a:rPr dirty="0"/>
              <a:t> = </a:t>
            </a:r>
            <a:r>
              <a:rPr dirty="0">
                <a:solidFill>
                  <a:srgbClr val="CC7831"/>
                </a:solidFill>
              </a:rPr>
              <a:t>new </a:t>
            </a:r>
            <a:r>
              <a:rPr dirty="0" err="1"/>
              <a:t>FileInputStream</a:t>
            </a:r>
            <a:r>
              <a:rPr dirty="0"/>
              <a:t>(</a:t>
            </a:r>
            <a:r>
              <a:rPr i="1" dirty="0" err="1">
                <a:solidFill>
                  <a:srgbClr val="9876AA"/>
                </a:solidFill>
              </a:rPr>
              <a:t>fileCoba</a:t>
            </a:r>
            <a:r>
              <a:rPr dirty="0"/>
              <a:t>)</a:t>
            </a:r>
            <a:r>
              <a:rPr dirty="0">
                <a:solidFill>
                  <a:srgbClr val="CC7831"/>
                </a:solidFill>
              </a:rPr>
              <a:t>;</a:t>
            </a:r>
          </a:p>
          <a:p>
            <a:pPr defTabSz="457200">
              <a:spcBef>
                <a:spcPts val="0"/>
              </a:spcBef>
              <a:defRPr sz="1200">
                <a:solidFill>
                  <a:srgbClr val="CC7831"/>
                </a:solidFill>
                <a:latin typeface="Menlo"/>
                <a:ea typeface="Menlo"/>
                <a:cs typeface="Menlo"/>
                <a:sym typeface="Menlo"/>
              </a:defRPr>
            </a:pPr>
            <a:endParaRPr dirty="0">
              <a:solidFill>
                <a:srgbClr val="CC7831"/>
              </a:solidFill>
            </a:endParaRPr>
          </a:p>
          <a:p>
            <a:pPr defTabSz="457200">
              <a:spcBef>
                <a:spcPts val="0"/>
              </a:spcBef>
              <a:defRPr sz="1200">
                <a:solidFill>
                  <a:srgbClr val="CC7831"/>
                </a:solidFill>
                <a:latin typeface="Menlo"/>
                <a:ea typeface="Menlo"/>
                <a:cs typeface="Menlo"/>
                <a:sym typeface="Menlo"/>
              </a:defRPr>
            </a:pPr>
            <a:r>
              <a:rPr dirty="0"/>
              <a:t>        while </a:t>
            </a:r>
            <a:r>
              <a:rPr dirty="0">
                <a:solidFill>
                  <a:srgbClr val="A9B7C6"/>
                </a:solidFill>
              </a:rPr>
              <a:t>(</a:t>
            </a:r>
            <a:r>
              <a:rPr dirty="0"/>
              <a:t>true</a:t>
            </a:r>
            <a:r>
              <a:rPr dirty="0">
                <a:solidFill>
                  <a:srgbClr val="A9B7C6"/>
                </a:solidFill>
              </a:rPr>
              <a:t>){</a:t>
            </a:r>
          </a:p>
          <a:p>
            <a:pPr defTabSz="457200">
              <a:spcBef>
                <a:spcPts val="0"/>
              </a:spcBef>
              <a:defRPr sz="1200">
                <a:solidFill>
                  <a:srgbClr val="A9B7C6"/>
                </a:solidFill>
                <a:latin typeface="Menlo"/>
                <a:ea typeface="Menlo"/>
                <a:cs typeface="Menlo"/>
                <a:sym typeface="Menlo"/>
              </a:defRPr>
            </a:pPr>
            <a:r>
              <a:rPr dirty="0"/>
              <a:t>            </a:t>
            </a:r>
            <a:r>
              <a:rPr dirty="0" err="1">
                <a:solidFill>
                  <a:srgbClr val="CC7831"/>
                </a:solidFill>
              </a:rPr>
              <a:t>int</a:t>
            </a:r>
            <a:r>
              <a:rPr dirty="0">
                <a:solidFill>
                  <a:srgbClr val="CC7831"/>
                </a:solidFill>
              </a:rPr>
              <a:t> </a:t>
            </a:r>
            <a:r>
              <a:rPr dirty="0" err="1"/>
              <a:t>ascii</a:t>
            </a:r>
            <a:r>
              <a:rPr dirty="0"/>
              <a:t> = </a:t>
            </a:r>
            <a:r>
              <a:rPr dirty="0" err="1"/>
              <a:t>fileInputStream.read</a:t>
            </a:r>
            <a:r>
              <a:rPr dirty="0"/>
              <a:t>()</a:t>
            </a:r>
            <a:r>
              <a:rPr dirty="0">
                <a:solidFill>
                  <a:srgbClr val="CC7831"/>
                </a:solidFill>
              </a:rPr>
              <a:t>;</a:t>
            </a:r>
          </a:p>
          <a:p>
            <a:pPr defTabSz="457200">
              <a:spcBef>
                <a:spcPts val="0"/>
              </a:spcBef>
              <a:defRPr sz="1200">
                <a:solidFill>
                  <a:srgbClr val="CC7831"/>
                </a:solidFill>
                <a:latin typeface="Menlo"/>
                <a:ea typeface="Menlo"/>
                <a:cs typeface="Menlo"/>
                <a:sym typeface="Menlo"/>
              </a:defRPr>
            </a:pPr>
            <a:r>
              <a:rPr dirty="0"/>
              <a:t>            if</a:t>
            </a:r>
            <a:r>
              <a:rPr dirty="0">
                <a:solidFill>
                  <a:srgbClr val="A9B7C6"/>
                </a:solidFill>
              </a:rPr>
              <a:t>(</a:t>
            </a:r>
            <a:r>
              <a:rPr dirty="0" err="1">
                <a:solidFill>
                  <a:srgbClr val="A9B7C6"/>
                </a:solidFill>
              </a:rPr>
              <a:t>ascii</a:t>
            </a:r>
            <a:r>
              <a:rPr dirty="0">
                <a:solidFill>
                  <a:srgbClr val="A9B7C6"/>
                </a:solidFill>
              </a:rPr>
              <a:t>==-</a:t>
            </a:r>
            <a:r>
              <a:rPr dirty="0">
                <a:solidFill>
                  <a:srgbClr val="6897BB"/>
                </a:solidFill>
              </a:rPr>
              <a:t>1</a:t>
            </a:r>
            <a:r>
              <a:rPr dirty="0">
                <a:solidFill>
                  <a:srgbClr val="A9B7C6"/>
                </a:solidFill>
              </a:rPr>
              <a:t>) </a:t>
            </a:r>
            <a:r>
              <a:rPr dirty="0"/>
              <a:t>break;</a:t>
            </a:r>
          </a:p>
          <a:p>
            <a:pPr defTabSz="457200">
              <a:spcBef>
                <a:spcPts val="0"/>
              </a:spcBef>
              <a:defRPr sz="1200">
                <a:solidFill>
                  <a:srgbClr val="CC7831"/>
                </a:solidFill>
                <a:latin typeface="Menlo"/>
                <a:ea typeface="Menlo"/>
                <a:cs typeface="Menlo"/>
                <a:sym typeface="Menlo"/>
              </a:defRPr>
            </a:pPr>
            <a:r>
              <a:rPr dirty="0"/>
              <a:t>            </a:t>
            </a:r>
            <a:r>
              <a:rPr dirty="0" err="1">
                <a:solidFill>
                  <a:srgbClr val="A9B7C6"/>
                </a:solidFill>
              </a:rPr>
              <a:t>System.</a:t>
            </a:r>
            <a:r>
              <a:rPr i="1" dirty="0" err="1">
                <a:solidFill>
                  <a:srgbClr val="9876AA"/>
                </a:solidFill>
              </a:rPr>
              <a:t>out</a:t>
            </a:r>
            <a:r>
              <a:rPr dirty="0" err="1">
                <a:solidFill>
                  <a:srgbClr val="A9B7C6"/>
                </a:solidFill>
              </a:rPr>
              <a:t>.println</a:t>
            </a:r>
            <a:r>
              <a:rPr dirty="0">
                <a:solidFill>
                  <a:srgbClr val="A9B7C6"/>
                </a:solidFill>
              </a:rPr>
              <a:t>( (</a:t>
            </a:r>
            <a:r>
              <a:rPr dirty="0"/>
              <a:t>char</a:t>
            </a:r>
            <a:r>
              <a:rPr dirty="0">
                <a:solidFill>
                  <a:srgbClr val="A9B7C6"/>
                </a:solidFill>
              </a:rPr>
              <a:t>) </a:t>
            </a:r>
            <a:r>
              <a:rPr dirty="0" err="1">
                <a:solidFill>
                  <a:srgbClr val="A9B7C6"/>
                </a:solidFill>
              </a:rPr>
              <a:t>ascii</a:t>
            </a:r>
            <a:r>
              <a:rPr dirty="0">
                <a:solidFill>
                  <a:srgbClr val="A9B7C6"/>
                </a:solidFill>
              </a:rPr>
              <a:t> )</a:t>
            </a:r>
            <a:r>
              <a:rPr dirty="0"/>
              <a:t>;</a:t>
            </a:r>
          </a:p>
          <a:p>
            <a:pPr defTabSz="457200">
              <a:spcBef>
                <a:spcPts val="0"/>
              </a:spcBef>
              <a:defRPr sz="1200">
                <a:solidFill>
                  <a:srgbClr val="CC7831"/>
                </a:solidFill>
                <a:latin typeface="Menlo"/>
                <a:ea typeface="Menlo"/>
                <a:cs typeface="Menlo"/>
                <a:sym typeface="Menlo"/>
              </a:defRPr>
            </a:pPr>
            <a:r>
              <a:rPr dirty="0"/>
              <a:t>        </a:t>
            </a:r>
            <a:r>
              <a:rPr dirty="0">
                <a:solidFill>
                  <a:srgbClr val="A9B7C6"/>
                </a:solidFill>
              </a:rPr>
              <a:t>}</a:t>
            </a:r>
          </a:p>
          <a:p>
            <a:pPr defTabSz="457200">
              <a:spcBef>
                <a:spcPts val="0"/>
              </a:spcBef>
              <a:defRPr sz="1200">
                <a:solidFill>
                  <a:srgbClr val="A9B7C6"/>
                </a:solidFill>
                <a:latin typeface="Menlo"/>
                <a:ea typeface="Menlo"/>
                <a:cs typeface="Menlo"/>
                <a:sym typeface="Menlo"/>
              </a:defRPr>
            </a:pPr>
            <a:endParaRPr dirty="0">
              <a:solidFill>
                <a:srgbClr val="A9B7C6"/>
              </a:solidFill>
            </a:endParaRPr>
          </a:p>
          <a:p>
            <a:pPr defTabSz="457200">
              <a:spcBef>
                <a:spcPts val="0"/>
              </a:spcBef>
              <a:defRPr sz="1200">
                <a:solidFill>
                  <a:srgbClr val="A9B7C6"/>
                </a:solidFill>
                <a:latin typeface="Menlo"/>
                <a:ea typeface="Menlo"/>
                <a:cs typeface="Menlo"/>
                <a:sym typeface="Menlo"/>
              </a:defRPr>
            </a:pPr>
            <a:endParaRPr dirty="0">
              <a:solidFill>
                <a:srgbClr val="A9B7C6"/>
              </a:solidFill>
            </a:endParaRPr>
          </a:p>
          <a:p>
            <a:pPr defTabSz="457200">
              <a:spcBef>
                <a:spcPts val="0"/>
              </a:spcBef>
              <a:defRPr sz="1200">
                <a:solidFill>
                  <a:srgbClr val="A9B7C6"/>
                </a:solidFill>
                <a:latin typeface="Menlo"/>
                <a:ea typeface="Menlo"/>
                <a:cs typeface="Menlo"/>
                <a:sym typeface="Menlo"/>
              </a:defRPr>
            </a:pPr>
            <a:r>
              <a:rPr dirty="0"/>
              <a:t>    } </a:t>
            </a:r>
            <a:r>
              <a:rPr dirty="0">
                <a:solidFill>
                  <a:srgbClr val="CC7831"/>
                </a:solidFill>
              </a:rPr>
              <a:t>catch </a:t>
            </a:r>
            <a:r>
              <a:rPr dirty="0"/>
              <a:t>(</a:t>
            </a:r>
            <a:r>
              <a:rPr dirty="0" err="1"/>
              <a:t>FileNotFoundException</a:t>
            </a:r>
            <a:r>
              <a:rPr dirty="0"/>
              <a:t> e) {</a:t>
            </a:r>
          </a:p>
          <a:p>
            <a:pPr defTabSz="457200">
              <a:spcBef>
                <a:spcPts val="0"/>
              </a:spcBef>
              <a:defRPr sz="1200">
                <a:solidFill>
                  <a:srgbClr val="A9B7C6"/>
                </a:solidFill>
                <a:latin typeface="Menlo"/>
                <a:ea typeface="Menlo"/>
                <a:cs typeface="Menlo"/>
                <a:sym typeface="Menlo"/>
              </a:defRPr>
            </a:pPr>
            <a:r>
              <a:rPr dirty="0"/>
              <a:t>        </a:t>
            </a:r>
            <a:r>
              <a:rPr dirty="0" err="1"/>
              <a:t>e.printStackTrace</a:t>
            </a:r>
            <a:r>
              <a:rPr dirty="0"/>
              <a:t>()</a:t>
            </a:r>
            <a:r>
              <a:rPr dirty="0">
                <a:solidFill>
                  <a:srgbClr val="CC7831"/>
                </a:solidFill>
              </a:rPr>
              <a:t>;</a:t>
            </a:r>
          </a:p>
          <a:p>
            <a:pPr defTabSz="457200">
              <a:spcBef>
                <a:spcPts val="0"/>
              </a:spcBef>
              <a:defRPr sz="1200">
                <a:solidFill>
                  <a:srgbClr val="A9B7C6"/>
                </a:solidFill>
                <a:latin typeface="Menlo"/>
                <a:ea typeface="Menlo"/>
                <a:cs typeface="Menlo"/>
                <a:sym typeface="Menlo"/>
              </a:defRPr>
            </a:pPr>
            <a:r>
              <a:rPr dirty="0">
                <a:solidFill>
                  <a:srgbClr val="CC7831"/>
                </a:solidFill>
              </a:rPr>
              <a:t>    </a:t>
            </a:r>
            <a:r>
              <a:rPr dirty="0"/>
              <a:t>} </a:t>
            </a:r>
            <a:r>
              <a:rPr dirty="0">
                <a:solidFill>
                  <a:srgbClr val="CC7831"/>
                </a:solidFill>
              </a:rPr>
              <a:t>catch </a:t>
            </a:r>
            <a:r>
              <a:rPr dirty="0"/>
              <a:t>(</a:t>
            </a:r>
            <a:r>
              <a:rPr dirty="0" err="1"/>
              <a:t>IOException</a:t>
            </a:r>
            <a:r>
              <a:rPr dirty="0"/>
              <a:t> e) {</a:t>
            </a:r>
          </a:p>
          <a:p>
            <a:pPr defTabSz="457200">
              <a:spcBef>
                <a:spcPts val="0"/>
              </a:spcBef>
              <a:defRPr sz="1200">
                <a:solidFill>
                  <a:srgbClr val="A9B7C6"/>
                </a:solidFill>
                <a:latin typeface="Menlo"/>
                <a:ea typeface="Menlo"/>
                <a:cs typeface="Menlo"/>
                <a:sym typeface="Menlo"/>
              </a:defRPr>
            </a:pPr>
            <a:r>
              <a:rPr dirty="0"/>
              <a:t>        </a:t>
            </a:r>
            <a:r>
              <a:rPr dirty="0" err="1"/>
              <a:t>e.printStackTrace</a:t>
            </a:r>
            <a:r>
              <a:rPr dirty="0"/>
              <a:t>()</a:t>
            </a:r>
            <a:r>
              <a:rPr dirty="0">
                <a:solidFill>
                  <a:srgbClr val="CC7831"/>
                </a:solidFill>
              </a:rPr>
              <a:t>;</a:t>
            </a:r>
          </a:p>
          <a:p>
            <a:pPr defTabSz="457200">
              <a:spcBef>
                <a:spcPts val="0"/>
              </a:spcBef>
              <a:defRPr sz="1200">
                <a:solidFill>
                  <a:srgbClr val="CC7831"/>
                </a:solidFill>
                <a:latin typeface="Menlo"/>
                <a:ea typeface="Menlo"/>
                <a:cs typeface="Menlo"/>
                <a:sym typeface="Menlo"/>
              </a:defRPr>
            </a:pPr>
            <a:r>
              <a:rPr dirty="0"/>
              <a:t>    </a:t>
            </a:r>
            <a:r>
              <a:rPr dirty="0">
                <a:solidFill>
                  <a:srgbClr val="A9B7C6"/>
                </a:solidFill>
              </a:rPr>
              <a:t>}</a:t>
            </a:r>
          </a:p>
          <a:p>
            <a:pPr defTabSz="457200">
              <a:spcBef>
                <a:spcPts val="0"/>
              </a:spcBef>
              <a:defRPr sz="1200">
                <a:solidFill>
                  <a:srgbClr val="A9B7C6"/>
                </a:solidFill>
                <a:latin typeface="Menlo"/>
                <a:ea typeface="Menlo"/>
                <a:cs typeface="Menlo"/>
                <a:sym typeface="Menlo"/>
              </a:defRPr>
            </a:pPr>
            <a:endParaRPr dirty="0">
              <a:solidFill>
                <a:srgbClr val="A9B7C6"/>
              </a:solidFill>
            </a:endParaRPr>
          </a:p>
          <a:p>
            <a:pPr defTabSz="457200">
              <a:spcBef>
                <a:spcPts val="0"/>
              </a:spcBef>
              <a:defRPr sz="1200">
                <a:solidFill>
                  <a:srgbClr val="A9B7C6"/>
                </a:solidFill>
                <a:latin typeface="Menlo"/>
                <a:ea typeface="Menlo"/>
                <a:cs typeface="Menlo"/>
                <a:sym typeface="Menlo"/>
              </a:defRPr>
            </a:pPr>
            <a:r>
              <a:rPr dirty="0"/>
              <a:t>}</a:t>
            </a:r>
          </a:p>
        </p:txBody>
      </p:sp>
      <p:sp>
        <p:nvSpPr>
          <p:cNvPr id="652" name="public void read()  {…"/>
          <p:cNvSpPr txBox="1"/>
          <p:nvPr/>
        </p:nvSpPr>
        <p:spPr>
          <a:xfrm>
            <a:off x="6430316" y="2149395"/>
            <a:ext cx="5435948"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A9B7C6"/>
                </a:solidFill>
                <a:latin typeface="Helvetica"/>
                <a:ea typeface="Helvetica"/>
                <a:cs typeface="Helvetica"/>
                <a:sym typeface="Helvetica"/>
              </a:defRPr>
            </a:pPr>
            <a:endParaRPr/>
          </a:p>
          <a:p>
            <a:pPr defTabSz="457200">
              <a:spcBef>
                <a:spcPts val="0"/>
              </a:spcBef>
              <a:defRPr sz="1200">
                <a:solidFill>
                  <a:srgbClr val="CC7831"/>
                </a:solidFill>
                <a:latin typeface="Menlo"/>
                <a:ea typeface="Menlo"/>
                <a:cs typeface="Menlo"/>
                <a:sym typeface="Menlo"/>
              </a:defRPr>
            </a:pPr>
            <a:r>
              <a:t>public void </a:t>
            </a:r>
            <a:r>
              <a:rPr>
                <a:solidFill>
                  <a:srgbClr val="FFC66E"/>
                </a:solidFill>
              </a:rPr>
              <a:t>read</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try </a:t>
            </a:r>
            <a:r>
              <a:t>{</a:t>
            </a:r>
          </a:p>
          <a:p>
            <a:pPr defTabSz="457200">
              <a:spcBef>
                <a:spcPts val="0"/>
              </a:spcBef>
              <a:defRPr sz="1200">
                <a:solidFill>
                  <a:srgbClr val="A9B7C6"/>
                </a:solidFill>
                <a:latin typeface="Menlo"/>
                <a:ea typeface="Menlo"/>
                <a:cs typeface="Menlo"/>
                <a:sym typeface="Menlo"/>
              </a:defRPr>
            </a:pPr>
            <a:r>
              <a:t>        FileReader fileReader = </a:t>
            </a:r>
            <a:r>
              <a:rPr>
                <a:solidFill>
                  <a:srgbClr val="CC7831"/>
                </a:solidFill>
              </a:rPr>
              <a:t>new </a:t>
            </a:r>
            <a:r>
              <a:t>FileReader(</a:t>
            </a:r>
            <a:r>
              <a:rPr i="1">
                <a:solidFill>
                  <a:srgbClr val="9876AA"/>
                </a:solidFill>
              </a:rPr>
              <a:t>fileCoba</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while </a:t>
            </a:r>
            <a:r>
              <a:rPr>
                <a:solidFill>
                  <a:srgbClr val="A9B7C6"/>
                </a:solidFill>
              </a:rPr>
              <a:t>(</a:t>
            </a:r>
            <a:r>
              <a:t>true</a:t>
            </a:r>
            <a:r>
              <a:rPr>
                <a:solidFill>
                  <a:srgbClr val="A9B7C6"/>
                </a:solidFill>
              </a:rPr>
              <a:t>){</a:t>
            </a:r>
          </a:p>
          <a:p>
            <a:pPr defTabSz="457200">
              <a:spcBef>
                <a:spcPts val="0"/>
              </a:spcBef>
              <a:defRPr sz="1200">
                <a:solidFill>
                  <a:srgbClr val="A9B7C6"/>
                </a:solidFill>
                <a:latin typeface="Menlo"/>
                <a:ea typeface="Menlo"/>
                <a:cs typeface="Menlo"/>
                <a:sym typeface="Menlo"/>
              </a:defRPr>
            </a:pPr>
            <a:r>
              <a:t>            </a:t>
            </a:r>
            <a:r>
              <a:rPr>
                <a:solidFill>
                  <a:srgbClr val="CC7831"/>
                </a:solidFill>
              </a:rPr>
              <a:t>int </a:t>
            </a:r>
            <a:r>
              <a:t>ascii = fileReader.read()</a:t>
            </a:r>
            <a:r>
              <a:rPr>
                <a:solidFill>
                  <a:srgbClr val="CC7831"/>
                </a:solidFill>
              </a:rPr>
              <a:t>;</a:t>
            </a:r>
          </a:p>
          <a:p>
            <a:pPr defTabSz="457200">
              <a:spcBef>
                <a:spcPts val="0"/>
              </a:spcBef>
              <a:defRPr sz="1200">
                <a:solidFill>
                  <a:srgbClr val="CC7831"/>
                </a:solidFill>
                <a:latin typeface="Menlo"/>
                <a:ea typeface="Menlo"/>
                <a:cs typeface="Menlo"/>
                <a:sym typeface="Menlo"/>
              </a:defRPr>
            </a:pPr>
            <a:r>
              <a:t>            if</a:t>
            </a:r>
            <a:r>
              <a:rPr>
                <a:solidFill>
                  <a:srgbClr val="A9B7C6"/>
                </a:solidFill>
              </a:rPr>
              <a:t>(ascii==-</a:t>
            </a:r>
            <a:r>
              <a:rPr>
                <a:solidFill>
                  <a:srgbClr val="6897BB"/>
                </a:solidFill>
              </a:rPr>
              <a:t>1</a:t>
            </a:r>
            <a:r>
              <a:rPr>
                <a:solidFill>
                  <a:srgbClr val="A9B7C6"/>
                </a:solidFill>
              </a:rPr>
              <a:t>) </a:t>
            </a:r>
            <a:r>
              <a:t>break;</a:t>
            </a:r>
          </a:p>
          <a:p>
            <a:pPr defTabSz="457200">
              <a:spcBef>
                <a:spcPts val="0"/>
              </a:spcBef>
              <a:defRPr sz="1200">
                <a:solidFill>
                  <a:srgbClr val="CC7831"/>
                </a:solidFill>
                <a:latin typeface="Menlo"/>
                <a:ea typeface="Menlo"/>
                <a:cs typeface="Menlo"/>
                <a:sym typeface="Menlo"/>
              </a:defRPr>
            </a:pPr>
            <a:r>
              <a:t>            </a:t>
            </a:r>
            <a:r>
              <a:rPr>
                <a:solidFill>
                  <a:srgbClr val="A9B7C6"/>
                </a:solidFill>
              </a:rPr>
              <a:t>System.</a:t>
            </a:r>
            <a:r>
              <a:rPr i="1">
                <a:solidFill>
                  <a:srgbClr val="9876AA"/>
                </a:solidFill>
              </a:rPr>
              <a:t>out</a:t>
            </a:r>
            <a:r>
              <a:rPr>
                <a:solidFill>
                  <a:srgbClr val="A9B7C6"/>
                </a:solidFill>
              </a:rPr>
              <a:t>.println( (</a:t>
            </a:r>
            <a:r>
              <a:t>char</a:t>
            </a:r>
            <a:r>
              <a:rPr>
                <a:solidFill>
                  <a:srgbClr val="A9B7C6"/>
                </a:solidFill>
              </a:rPr>
              <a:t>) ascii )</a:t>
            </a:r>
            <a: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 </a:t>
            </a:r>
            <a:r>
              <a:rPr>
                <a:solidFill>
                  <a:srgbClr val="CC7831"/>
                </a:solidFill>
              </a:rPr>
              <a:t>catch </a:t>
            </a:r>
            <a:r>
              <a:t>(FileNotFoundException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 </a:t>
            </a:r>
            <a:r>
              <a:rPr>
                <a:solidFill>
                  <a:srgbClr val="CC7831"/>
                </a:solidFill>
              </a:rPr>
              <a:t>catch </a:t>
            </a:r>
            <a:r>
              <a:t>(IOException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sp>
        <p:nvSpPr>
          <p:cNvPr id="653" name="public void read()  {…"/>
          <p:cNvSpPr txBox="1"/>
          <p:nvPr/>
        </p:nvSpPr>
        <p:spPr>
          <a:xfrm>
            <a:off x="1064620" y="5857673"/>
            <a:ext cx="8005019"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1200">
                <a:solidFill>
                  <a:srgbClr val="CC7831"/>
                </a:solidFill>
                <a:latin typeface="Menlo"/>
                <a:ea typeface="Menlo"/>
                <a:cs typeface="Menlo"/>
                <a:sym typeface="Menlo"/>
              </a:defRPr>
            </a:pPr>
            <a:r>
              <a:t>public void </a:t>
            </a:r>
            <a:r>
              <a:rPr>
                <a:solidFill>
                  <a:srgbClr val="FFC66E"/>
                </a:solidFill>
              </a:rPr>
              <a:t>read</a:t>
            </a:r>
            <a:r>
              <a:rPr>
                <a:solidFill>
                  <a:srgbClr val="A9B7C6"/>
                </a:solidFill>
              </a:rPr>
              <a:t>()  {</a:t>
            </a:r>
          </a:p>
          <a:p>
            <a:pPr defTabSz="457200">
              <a:spcBef>
                <a:spcPts val="0"/>
              </a:spcBef>
              <a:defRPr sz="1200">
                <a:solidFill>
                  <a:srgbClr val="A9B7C6"/>
                </a:solidFill>
                <a:latin typeface="Menlo"/>
                <a:ea typeface="Menlo"/>
                <a:cs typeface="Menlo"/>
                <a:sym typeface="Menlo"/>
              </a:defRPr>
            </a:pPr>
            <a:r>
              <a:t>    </a:t>
            </a:r>
            <a:r>
              <a:rPr>
                <a:solidFill>
                  <a:srgbClr val="CC7831"/>
                </a:solidFill>
              </a:rPr>
              <a:t>try </a:t>
            </a:r>
            <a:r>
              <a:t>{</a:t>
            </a:r>
          </a:p>
          <a:p>
            <a:pPr defTabSz="457200">
              <a:spcBef>
                <a:spcPts val="0"/>
              </a:spcBef>
              <a:defRPr sz="1200">
                <a:solidFill>
                  <a:srgbClr val="A9B7C6"/>
                </a:solidFill>
                <a:latin typeface="Menlo"/>
                <a:ea typeface="Menlo"/>
                <a:cs typeface="Menlo"/>
                <a:sym typeface="Menlo"/>
              </a:defRPr>
            </a:pPr>
            <a:r>
              <a:t>        BufferedReader bufferedReader = </a:t>
            </a:r>
            <a:r>
              <a:rPr>
                <a:solidFill>
                  <a:srgbClr val="CC7831"/>
                </a:solidFill>
              </a:rPr>
              <a:t>new </a:t>
            </a:r>
            <a:r>
              <a:t>BufferedReader(</a:t>
            </a:r>
            <a:r>
              <a:rPr>
                <a:solidFill>
                  <a:srgbClr val="CC7831"/>
                </a:solidFill>
              </a:rPr>
              <a:t>new </a:t>
            </a:r>
            <a:r>
              <a:t>FileReader(</a:t>
            </a:r>
            <a:r>
              <a:rPr i="1">
                <a:solidFill>
                  <a:srgbClr val="9876AA"/>
                </a:solidFill>
              </a:rPr>
              <a:t>fileCoba</a:t>
            </a:r>
            <a:r>
              <a:t>))</a:t>
            </a:r>
            <a:r>
              <a:rPr>
                <a:solidFill>
                  <a:srgbClr val="CC7831"/>
                </a:solidFill>
              </a:rPr>
              <a:t>;</a:t>
            </a:r>
          </a:p>
          <a:p>
            <a:pPr defTabSz="457200">
              <a:spcBef>
                <a:spcPts val="0"/>
              </a:spcBef>
              <a:defRPr sz="1200">
                <a:solidFill>
                  <a:srgbClr val="CC7831"/>
                </a:solidFill>
                <a:latin typeface="Menlo"/>
                <a:ea typeface="Menlo"/>
                <a:cs typeface="Menlo"/>
                <a:sym typeface="Menlo"/>
              </a:defRPr>
            </a:pPr>
            <a:endParaRPr>
              <a:solidFill>
                <a:srgbClr val="CC7831"/>
              </a:solidFill>
            </a:endParaRPr>
          </a:p>
          <a:p>
            <a:pPr defTabSz="457200">
              <a:spcBef>
                <a:spcPts val="0"/>
              </a:spcBef>
              <a:defRPr sz="1200">
                <a:solidFill>
                  <a:srgbClr val="CC7831"/>
                </a:solidFill>
                <a:latin typeface="Menlo"/>
                <a:ea typeface="Menlo"/>
                <a:cs typeface="Menlo"/>
                <a:sym typeface="Menlo"/>
              </a:defRPr>
            </a:pPr>
            <a:r>
              <a:t>        while </a:t>
            </a:r>
            <a:r>
              <a:rPr>
                <a:solidFill>
                  <a:srgbClr val="A9B7C6"/>
                </a:solidFill>
              </a:rPr>
              <a:t>(</a:t>
            </a:r>
            <a:r>
              <a:t>true</a:t>
            </a:r>
            <a:r>
              <a:rPr>
                <a:solidFill>
                  <a:srgbClr val="A9B7C6"/>
                </a:solidFill>
              </a:rPr>
              <a:t>){</a:t>
            </a:r>
          </a:p>
          <a:p>
            <a:pPr defTabSz="457200">
              <a:spcBef>
                <a:spcPts val="0"/>
              </a:spcBef>
              <a:defRPr sz="1200">
                <a:solidFill>
                  <a:srgbClr val="A9B7C6"/>
                </a:solidFill>
                <a:latin typeface="Menlo"/>
                <a:ea typeface="Menlo"/>
                <a:cs typeface="Menlo"/>
                <a:sym typeface="Menlo"/>
              </a:defRPr>
            </a:pPr>
            <a:r>
              <a:t>            String text = bufferedReader.readLine()</a:t>
            </a:r>
            <a:r>
              <a:rPr>
                <a:solidFill>
                  <a:srgbClr val="CC7831"/>
                </a:solidFill>
              </a:rPr>
              <a:t>;</a:t>
            </a:r>
          </a:p>
          <a:p>
            <a:pPr defTabSz="457200">
              <a:spcBef>
                <a:spcPts val="0"/>
              </a:spcBef>
              <a:defRPr sz="1200">
                <a:solidFill>
                  <a:srgbClr val="CC7831"/>
                </a:solidFill>
                <a:latin typeface="Menlo"/>
                <a:ea typeface="Menlo"/>
                <a:cs typeface="Menlo"/>
                <a:sym typeface="Menlo"/>
              </a:defRPr>
            </a:pPr>
            <a:r>
              <a:t>            if</a:t>
            </a:r>
            <a:r>
              <a:rPr>
                <a:solidFill>
                  <a:srgbClr val="A9B7C6"/>
                </a:solidFill>
              </a:rPr>
              <a:t>(text==</a:t>
            </a:r>
            <a:r>
              <a:t>null</a:t>
            </a:r>
            <a:r>
              <a:rPr>
                <a:solidFill>
                  <a:srgbClr val="A9B7C6"/>
                </a:solidFill>
              </a:rPr>
              <a:t>) </a:t>
            </a:r>
            <a:r>
              <a:t>break;</a:t>
            </a:r>
          </a:p>
          <a:p>
            <a:pPr defTabSz="457200">
              <a:spcBef>
                <a:spcPts val="0"/>
              </a:spcBef>
              <a:defRPr sz="1200">
                <a:solidFill>
                  <a:srgbClr val="A9B7C6"/>
                </a:solidFill>
                <a:latin typeface="Menlo"/>
                <a:ea typeface="Menlo"/>
                <a:cs typeface="Menlo"/>
                <a:sym typeface="Menlo"/>
              </a:defRPr>
            </a:pPr>
            <a:r>
              <a:rPr>
                <a:solidFill>
                  <a:srgbClr val="CC7831"/>
                </a:solidFill>
              </a:rPr>
              <a:t>            </a:t>
            </a:r>
            <a:r>
              <a:t>System.</a:t>
            </a:r>
            <a:r>
              <a:rPr i="1">
                <a:solidFill>
                  <a:srgbClr val="9876AA"/>
                </a:solidFill>
              </a:rPr>
              <a:t>out</a:t>
            </a:r>
            <a:r>
              <a:t>.println(text)</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    } </a:t>
            </a:r>
            <a:r>
              <a:rPr>
                <a:solidFill>
                  <a:srgbClr val="CC7831"/>
                </a:solidFill>
              </a:rPr>
              <a:t>catch </a:t>
            </a:r>
            <a:r>
              <a:t>(FileNotFoundException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A9B7C6"/>
                </a:solidFill>
                <a:latin typeface="Menlo"/>
                <a:ea typeface="Menlo"/>
                <a:cs typeface="Menlo"/>
                <a:sym typeface="Menlo"/>
              </a:defRPr>
            </a:pPr>
            <a:r>
              <a:rPr>
                <a:solidFill>
                  <a:srgbClr val="CC7831"/>
                </a:solidFill>
              </a:rPr>
              <a:t>    </a:t>
            </a:r>
            <a:r>
              <a:t>} </a:t>
            </a:r>
            <a:r>
              <a:rPr>
                <a:solidFill>
                  <a:srgbClr val="CC7831"/>
                </a:solidFill>
              </a:rPr>
              <a:t>catch </a:t>
            </a:r>
            <a:r>
              <a:t>(IOException e) {</a:t>
            </a:r>
          </a:p>
          <a:p>
            <a:pPr defTabSz="457200">
              <a:spcBef>
                <a:spcPts val="0"/>
              </a:spcBef>
              <a:defRPr sz="1200">
                <a:solidFill>
                  <a:srgbClr val="A9B7C6"/>
                </a:solidFill>
                <a:latin typeface="Menlo"/>
                <a:ea typeface="Menlo"/>
                <a:cs typeface="Menlo"/>
                <a:sym typeface="Menlo"/>
              </a:defRPr>
            </a:pPr>
            <a:r>
              <a:t>        e.printStackTrace()</a:t>
            </a:r>
            <a:r>
              <a:rPr>
                <a:solidFill>
                  <a:srgbClr val="CC7831"/>
                </a:solidFill>
              </a:rPr>
              <a:t>;</a:t>
            </a:r>
          </a:p>
          <a:p>
            <a:pPr defTabSz="457200">
              <a:spcBef>
                <a:spcPts val="0"/>
              </a:spcBef>
              <a:defRPr sz="1200">
                <a:solidFill>
                  <a:srgbClr val="CC7831"/>
                </a:solidFill>
                <a:latin typeface="Menlo"/>
                <a:ea typeface="Menlo"/>
                <a:cs typeface="Menlo"/>
                <a:sym typeface="Menlo"/>
              </a:defRPr>
            </a:pPr>
            <a:r>
              <a:t>    </a:t>
            </a:r>
            <a:r>
              <a:rPr>
                <a:solidFill>
                  <a:srgbClr val="A9B7C6"/>
                </a:solidFill>
              </a:rPr>
              <a:t>}</a:t>
            </a:r>
          </a:p>
          <a:p>
            <a:pPr defTabSz="457200">
              <a:spcBef>
                <a:spcPts val="0"/>
              </a:spcBef>
              <a:defRPr sz="1200">
                <a:solidFill>
                  <a:srgbClr val="A9B7C6"/>
                </a:solidFill>
                <a:latin typeface="Menlo"/>
                <a:ea typeface="Menlo"/>
                <a:cs typeface="Menlo"/>
                <a:sym typeface="Menlo"/>
              </a:defRPr>
            </a:pPr>
            <a:endParaRPr>
              <a:solidFill>
                <a:srgbClr val="A9B7C6"/>
              </a:solidFill>
            </a:endParaRPr>
          </a:p>
          <a:p>
            <a:pPr defTabSz="457200">
              <a:spcBef>
                <a:spcPts val="0"/>
              </a:spcBef>
              <a:defRPr sz="1200">
                <a:solidFill>
                  <a:srgbClr val="A9B7C6"/>
                </a:solidFill>
                <a:latin typeface="Menlo"/>
                <a:ea typeface="Menlo"/>
                <a:cs typeface="Menlo"/>
                <a:sym typeface="Menlo"/>
              </a:defRPr>
            </a:pPr>
            <a:r>
              <a:t>}</a:t>
            </a: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23455" y="4259111"/>
            <a:ext cx="11970327" cy="1747996"/>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6000" b="0" i="0" u="none" strike="noStrike" cap="all" spc="0" normalizeH="0" baseline="0" dirty="0" smtClean="0">
                <a:ln>
                  <a:noFill/>
                </a:ln>
                <a:solidFill>
                  <a:srgbClr val="FFFFFF"/>
                </a:solidFill>
                <a:effectLst/>
                <a:uFillTx/>
                <a:latin typeface="+mn-lt"/>
                <a:ea typeface="+mn-ea"/>
                <a:cs typeface="+mn-cs"/>
                <a:sym typeface="DIN Condensed"/>
              </a:rPr>
              <a:t>TEST DRIVEN</a:t>
            </a:r>
            <a:r>
              <a:rPr kumimoji="0" lang="en-US" sz="6000" b="0" i="0" u="none" strike="noStrike" cap="all" spc="0" normalizeH="0" dirty="0" smtClean="0">
                <a:ln>
                  <a:noFill/>
                </a:ln>
                <a:solidFill>
                  <a:srgbClr val="FFFFFF"/>
                </a:solidFill>
                <a:effectLst/>
                <a:uFillTx/>
                <a:latin typeface="+mn-lt"/>
                <a:ea typeface="+mn-ea"/>
                <a:cs typeface="+mn-cs"/>
                <a:sym typeface="DIN Condensed"/>
              </a:rPr>
              <a:t> DEVELOPMENT </a:t>
            </a:r>
          </a:p>
          <a:p>
            <a:pPr marL="0" marR="0" indent="0" algn="ctr" defTabSz="584200" rtl="0" fontAlgn="auto" latinLnBrk="0" hangingPunct="0">
              <a:lnSpc>
                <a:spcPct val="80000"/>
              </a:lnSpc>
              <a:spcBef>
                <a:spcPts val="0"/>
              </a:spcBef>
              <a:spcAft>
                <a:spcPts val="0"/>
              </a:spcAft>
              <a:buClrTx/>
              <a:buSzTx/>
              <a:buFontTx/>
              <a:buNone/>
              <a:tabLst/>
            </a:pPr>
            <a:r>
              <a:rPr kumimoji="0" lang="en-US" sz="6000" b="0" i="0" u="none" strike="noStrike" cap="all" spc="0" normalizeH="0" dirty="0" smtClean="0">
                <a:ln>
                  <a:noFill/>
                </a:ln>
                <a:solidFill>
                  <a:srgbClr val="FFFFFF"/>
                </a:solidFill>
                <a:effectLst/>
                <a:uFillTx/>
                <a:latin typeface="+mn-lt"/>
                <a:ea typeface="+mn-ea"/>
                <a:cs typeface="+mn-cs"/>
                <a:sym typeface="DIN Condensed"/>
              </a:rPr>
              <a:t>( </a:t>
            </a:r>
            <a:r>
              <a:rPr kumimoji="0" lang="en-US" sz="6000" b="0" i="0" u="none" strike="noStrike" cap="all" spc="0" normalizeH="0" dirty="0" err="1" smtClean="0">
                <a:ln>
                  <a:noFill/>
                </a:ln>
                <a:solidFill>
                  <a:srgbClr val="FFFFFF"/>
                </a:solidFill>
                <a:effectLst/>
                <a:uFillTx/>
                <a:latin typeface="+mn-lt"/>
                <a:ea typeface="+mn-ea"/>
                <a:cs typeface="+mn-cs"/>
                <a:sym typeface="DIN Condensed"/>
              </a:rPr>
              <a:t>tdd</a:t>
            </a:r>
            <a:r>
              <a:rPr kumimoji="0" lang="en-US" sz="6000" b="0" i="0" u="none" strike="noStrike" cap="all" spc="0" normalizeH="0" dirty="0" smtClean="0">
                <a:ln>
                  <a:noFill/>
                </a:ln>
                <a:solidFill>
                  <a:srgbClr val="FFFFFF"/>
                </a:solidFill>
                <a:effectLst/>
                <a:uFillTx/>
                <a:latin typeface="+mn-lt"/>
                <a:ea typeface="+mn-ea"/>
                <a:cs typeface="+mn-cs"/>
                <a:sym typeface="DIN Condensed"/>
              </a:rPr>
              <a:t> )</a:t>
            </a:r>
            <a:endParaRPr kumimoji="0" lang="en-US" sz="6000" b="0" i="0" u="none" strike="noStrike" cap="all" spc="0" normalizeH="0" baseline="0" dirty="0">
              <a:ln>
                <a:noFill/>
              </a:ln>
              <a:solidFill>
                <a:srgbClr val="FFFFFF"/>
              </a:solidFill>
              <a:effectLst/>
              <a:uFillTx/>
              <a:latin typeface="+mn-lt"/>
              <a:ea typeface="+mn-ea"/>
              <a:cs typeface="+mn-cs"/>
              <a:sym typeface="DIN Condensed"/>
            </a:endParaRPr>
          </a:p>
        </p:txBody>
      </p:sp>
    </p:spTree>
    <p:extLst>
      <p:ext uri="{BB962C8B-B14F-4D97-AF65-F5344CB8AC3E}">
        <p14:creationId xmlns:p14="http://schemas.microsoft.com/office/powerpoint/2010/main" val="7791134"/>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328" y="921773"/>
            <a:ext cx="5474256" cy="11490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4800" dirty="0" smtClean="0">
                <a:solidFill>
                  <a:srgbClr val="00B0F0"/>
                </a:solidFill>
                <a:latin typeface="+mn-lt"/>
              </a:rPr>
              <a:t>WHAT IS’T TDD ??</a:t>
            </a:r>
            <a:endParaRPr kumimoji="0" lang="en-US" sz="4800" b="0" i="0" u="none" strike="noStrike" cap="none" spc="0" normalizeH="0" baseline="0" dirty="0">
              <a:ln>
                <a:noFill/>
              </a:ln>
              <a:solidFill>
                <a:srgbClr val="00B0F0"/>
              </a:solidFill>
              <a:effectLst/>
              <a:uFillTx/>
              <a:latin typeface="+mn-lt"/>
              <a:sym typeface="Avenir Next Medium"/>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8" y="2440046"/>
            <a:ext cx="5974500" cy="5858827"/>
          </a:xfrm>
          <a:prstGeom prst="rect">
            <a:avLst/>
          </a:prstGeom>
        </p:spPr>
      </p:pic>
      <p:sp>
        <p:nvSpPr>
          <p:cNvPr id="8" name="Rounded Rectangle 7"/>
          <p:cNvSpPr/>
          <p:nvPr/>
        </p:nvSpPr>
        <p:spPr>
          <a:xfrm>
            <a:off x="6774873" y="1583797"/>
            <a:ext cx="5500254" cy="6481651"/>
          </a:xfrm>
          <a:prstGeom prst="roundRect">
            <a:avLst/>
          </a:prstGeom>
          <a:solidFill>
            <a:schemeClr val="accent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all" spc="0" normalizeH="0" baseline="0" dirty="0" smtClean="0">
                <a:ln>
                  <a:noFill/>
                </a:ln>
                <a:solidFill>
                  <a:srgbClr val="FFFFFF"/>
                </a:solidFill>
                <a:effectLst/>
                <a:uFillTx/>
                <a:latin typeface="+mn-lt"/>
                <a:ea typeface="+mn-ea"/>
                <a:cs typeface="+mn-cs"/>
                <a:sym typeface="DIN Condensed"/>
              </a:rPr>
              <a:t>The</a:t>
            </a:r>
            <a:r>
              <a:rPr kumimoji="0" lang="en-US" sz="2800" b="0" i="0" u="none" strike="noStrike" cap="all" spc="0" normalizeH="0" dirty="0" smtClean="0">
                <a:ln>
                  <a:noFill/>
                </a:ln>
                <a:solidFill>
                  <a:srgbClr val="FFFFFF"/>
                </a:solidFill>
                <a:effectLst/>
                <a:uFillTx/>
                <a:latin typeface="+mn-lt"/>
                <a:ea typeface="+mn-ea"/>
                <a:cs typeface="+mn-cs"/>
                <a:sym typeface="DIN Condensed"/>
              </a:rPr>
              <a:t> cyc</a:t>
            </a:r>
            <a:r>
              <a:rPr lang="en-US" sz="2800" cap="all" dirty="0" smtClean="0">
                <a:solidFill>
                  <a:srgbClr val="FFFFFF"/>
                </a:solidFill>
                <a:latin typeface="+mn-lt"/>
                <a:ea typeface="+mn-ea"/>
                <a:cs typeface="+mn-cs"/>
                <a:sym typeface="DIN Condensed"/>
              </a:rPr>
              <a:t>les of TDD :</a:t>
            </a:r>
          </a:p>
          <a:p>
            <a:r>
              <a:rPr lang="en-US" sz="3200" dirty="0">
                <a:solidFill>
                  <a:schemeClr val="bg1">
                    <a:lumMod val="10000"/>
                    <a:lumOff val="90000"/>
                  </a:schemeClr>
                </a:solidFill>
                <a:latin typeface="+mn-lt"/>
              </a:rPr>
              <a:t>TDD is a very simple but powerful technique. It consists of 3 steps:</a:t>
            </a:r>
          </a:p>
          <a:p>
            <a:pPr marL="342900" indent="-342900">
              <a:buFont typeface="Arial" panose="020B0604020202020204" pitchFamily="34" charset="0"/>
              <a:buChar char="•"/>
            </a:pPr>
            <a:r>
              <a:rPr lang="en-US" sz="3200" dirty="0">
                <a:solidFill>
                  <a:schemeClr val="bg1">
                    <a:lumMod val="10000"/>
                    <a:lumOff val="90000"/>
                  </a:schemeClr>
                </a:solidFill>
                <a:latin typeface="+mn-lt"/>
              </a:rPr>
              <a:t>Write a </a:t>
            </a:r>
            <a:r>
              <a:rPr lang="en-US" sz="3200" b="1" dirty="0">
                <a:solidFill>
                  <a:schemeClr val="bg1">
                    <a:lumMod val="10000"/>
                    <a:lumOff val="90000"/>
                  </a:schemeClr>
                </a:solidFill>
                <a:latin typeface="+mn-lt"/>
              </a:rPr>
              <a:t>minimal</a:t>
            </a:r>
            <a:r>
              <a:rPr lang="en-US" sz="3200" dirty="0">
                <a:solidFill>
                  <a:schemeClr val="bg1">
                    <a:lumMod val="10000"/>
                    <a:lumOff val="90000"/>
                  </a:schemeClr>
                </a:solidFill>
                <a:latin typeface="+mn-lt"/>
              </a:rPr>
              <a:t> test, which fails (</a:t>
            </a:r>
            <a:r>
              <a:rPr lang="en-US" sz="3200" dirty="0">
                <a:solidFill>
                  <a:srgbClr val="FF0000"/>
                </a:solidFill>
                <a:latin typeface="+mn-lt"/>
              </a:rPr>
              <a:t>red</a:t>
            </a:r>
            <a:r>
              <a:rPr lang="en-US" sz="3200" dirty="0">
                <a:solidFill>
                  <a:schemeClr val="bg1">
                    <a:lumMod val="10000"/>
                    <a:lumOff val="90000"/>
                  </a:schemeClr>
                </a:solidFill>
                <a:latin typeface="+mn-lt"/>
              </a:rPr>
              <a:t>)</a:t>
            </a:r>
          </a:p>
          <a:p>
            <a:pPr marL="342900" indent="-342900">
              <a:buFont typeface="Arial" panose="020B0604020202020204" pitchFamily="34" charset="0"/>
              <a:buChar char="•"/>
            </a:pPr>
            <a:r>
              <a:rPr lang="en-US" sz="3200" dirty="0">
                <a:solidFill>
                  <a:schemeClr val="bg1">
                    <a:lumMod val="10000"/>
                    <a:lumOff val="90000"/>
                  </a:schemeClr>
                </a:solidFill>
                <a:latin typeface="+mn-lt"/>
              </a:rPr>
              <a:t>Write the </a:t>
            </a:r>
            <a:r>
              <a:rPr lang="en-US" sz="3200" b="1" dirty="0">
                <a:solidFill>
                  <a:schemeClr val="bg1">
                    <a:lumMod val="10000"/>
                    <a:lumOff val="90000"/>
                  </a:schemeClr>
                </a:solidFill>
                <a:latin typeface="+mn-lt"/>
              </a:rPr>
              <a:t>minimal </a:t>
            </a:r>
            <a:r>
              <a:rPr lang="en-US" sz="3200" dirty="0">
                <a:solidFill>
                  <a:schemeClr val="bg1">
                    <a:lumMod val="10000"/>
                    <a:lumOff val="90000"/>
                  </a:schemeClr>
                </a:solidFill>
                <a:latin typeface="+mn-lt"/>
              </a:rPr>
              <a:t>code to fulfill the test (</a:t>
            </a:r>
            <a:r>
              <a:rPr lang="en-US" sz="3200" dirty="0">
                <a:solidFill>
                  <a:srgbClr val="00B050"/>
                </a:solidFill>
                <a:latin typeface="+mn-lt"/>
              </a:rPr>
              <a:t>green</a:t>
            </a:r>
            <a:r>
              <a:rPr lang="en-US" sz="3200" dirty="0">
                <a:solidFill>
                  <a:schemeClr val="bg1">
                    <a:lumMod val="10000"/>
                    <a:lumOff val="90000"/>
                  </a:schemeClr>
                </a:solidFill>
                <a:latin typeface="+mn-lt"/>
              </a:rPr>
              <a:t>)</a:t>
            </a:r>
          </a:p>
          <a:p>
            <a:pPr marL="342900" indent="-342900">
              <a:buFont typeface="Arial" panose="020B0604020202020204" pitchFamily="34" charset="0"/>
              <a:buChar char="•"/>
            </a:pPr>
            <a:r>
              <a:rPr lang="en-US" sz="3200" dirty="0">
                <a:solidFill>
                  <a:schemeClr val="bg1">
                    <a:lumMod val="10000"/>
                    <a:lumOff val="90000"/>
                  </a:schemeClr>
                </a:solidFill>
                <a:latin typeface="+mn-lt"/>
              </a:rPr>
              <a:t>Refactor (</a:t>
            </a:r>
            <a:r>
              <a:rPr lang="en-US" sz="3200" dirty="0">
                <a:solidFill>
                  <a:srgbClr val="00B050"/>
                </a:solidFill>
                <a:latin typeface="+mn-lt"/>
              </a:rPr>
              <a:t>green</a:t>
            </a:r>
            <a:r>
              <a:rPr lang="en-US" sz="3200" dirty="0">
                <a:solidFill>
                  <a:schemeClr val="bg1">
                    <a:lumMod val="10000"/>
                    <a:lumOff val="90000"/>
                  </a:schemeClr>
                </a:solidFill>
                <a:latin typeface="+mn-lt"/>
              </a:rPr>
              <a:t>)</a:t>
            </a:r>
          </a:p>
          <a:p>
            <a:pPr marR="0" defTabSz="584200" rtl="0" fontAlgn="auto" latinLnBrk="0" hangingPunct="0">
              <a:lnSpc>
                <a:spcPct val="80000"/>
              </a:lnSpc>
              <a:spcBef>
                <a:spcPts val="0"/>
              </a:spcBef>
              <a:spcAft>
                <a:spcPts val="0"/>
              </a:spcAft>
              <a:buClrTx/>
              <a:buSzTx/>
              <a:tabLst/>
            </a:pPr>
            <a:endParaRPr kumimoji="0" lang="en-US" sz="2800" b="0" i="0" u="none" strike="noStrike" cap="all" spc="0" normalizeH="0" baseline="0" dirty="0">
              <a:ln>
                <a:noFill/>
              </a:ln>
              <a:solidFill>
                <a:srgbClr val="FFFFFF"/>
              </a:solidFill>
              <a:effectLst/>
              <a:uFillTx/>
              <a:latin typeface="+mn-lt"/>
              <a:ea typeface="+mn-ea"/>
              <a:cs typeface="+mn-cs"/>
              <a:sym typeface="DIN Condensed"/>
            </a:endParaRPr>
          </a:p>
        </p:txBody>
      </p:sp>
    </p:spTree>
    <p:extLst>
      <p:ext uri="{BB962C8B-B14F-4D97-AF65-F5344CB8AC3E}">
        <p14:creationId xmlns:p14="http://schemas.microsoft.com/office/powerpoint/2010/main" val="2201690986"/>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p:cNvSpPr/>
          <p:nvPr/>
        </p:nvSpPr>
        <p:spPr>
          <a:xfrm>
            <a:off x="1066798" y="1688018"/>
            <a:ext cx="10931237" cy="3468108"/>
          </a:xfrm>
          <a:prstGeom prst="wedgeEllipseCallou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80000"/>
              </a:lnSpc>
              <a:spcBef>
                <a:spcPts val="0"/>
              </a:spcBef>
            </a:pPr>
            <a:r>
              <a:rPr lang="en-US" sz="4800" cap="all" dirty="0" smtClean="0">
                <a:solidFill>
                  <a:srgbClr val="FFFFFF"/>
                </a:solidFill>
                <a:latin typeface="+mn-lt"/>
                <a:ea typeface="+mn-ea"/>
                <a:cs typeface="+mn-cs"/>
                <a:sym typeface="DIN Condensed"/>
              </a:rPr>
              <a:t>“ I </a:t>
            </a:r>
            <a:r>
              <a:rPr lang="en-US" sz="4800" cap="all" dirty="0">
                <a:solidFill>
                  <a:srgbClr val="FFFFFF"/>
                </a:solidFill>
                <a:latin typeface="+mn-lt"/>
                <a:ea typeface="+mn-ea"/>
                <a:cs typeface="+mn-cs"/>
                <a:sym typeface="DIN Condensed"/>
              </a:rPr>
              <a:t>can't image writing code without having a test first </a:t>
            </a:r>
            <a:endParaRPr lang="en-US" sz="4800" cap="all" dirty="0" smtClean="0">
              <a:solidFill>
                <a:srgbClr val="FFFFFF"/>
              </a:solidFill>
              <a:latin typeface="+mn-lt"/>
              <a:ea typeface="+mn-ea"/>
              <a:cs typeface="+mn-cs"/>
              <a:sym typeface="DIN Condensed"/>
            </a:endParaRPr>
          </a:p>
          <a:p>
            <a:pPr algn="ctr">
              <a:lnSpc>
                <a:spcPct val="80000"/>
              </a:lnSpc>
              <a:spcBef>
                <a:spcPts val="0"/>
              </a:spcBef>
            </a:pPr>
            <a:r>
              <a:rPr lang="en-US" sz="4800" cap="all" dirty="0" smtClean="0">
                <a:solidFill>
                  <a:srgbClr val="FFFFFF"/>
                </a:solidFill>
                <a:latin typeface="+mn-lt"/>
                <a:ea typeface="+mn-ea"/>
                <a:cs typeface="+mn-cs"/>
                <a:sym typeface="DIN Condensed"/>
              </a:rPr>
              <a:t>anymore. ”</a:t>
            </a:r>
            <a:endParaRPr kumimoji="0" lang="en-US" sz="4800" b="0" i="0" u="none" strike="noStrike" cap="all" spc="0" normalizeH="0" baseline="0" dirty="0">
              <a:ln>
                <a:noFill/>
              </a:ln>
              <a:solidFill>
                <a:srgbClr val="FFFFFF"/>
              </a:solidFill>
              <a:effectLst/>
              <a:uFillTx/>
              <a:latin typeface="+mn-lt"/>
              <a:ea typeface="+mn-ea"/>
              <a:cs typeface="+mn-cs"/>
              <a:sym typeface="DIN Condensed"/>
            </a:endParaRPr>
          </a:p>
        </p:txBody>
      </p:sp>
    </p:spTree>
    <p:extLst>
      <p:ext uri="{BB962C8B-B14F-4D97-AF65-F5344CB8AC3E}">
        <p14:creationId xmlns:p14="http://schemas.microsoft.com/office/powerpoint/2010/main" val="1252015040"/>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65564" y="422570"/>
            <a:ext cx="10044545" cy="834043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marR="0" indent="-514350" algn="just" defTabSz="584200" rtl="0" fontAlgn="auto" latinLnBrk="0" hangingPunct="0">
              <a:lnSpc>
                <a:spcPct val="80000"/>
              </a:lnSpc>
              <a:spcBef>
                <a:spcPts val="0"/>
              </a:spcBef>
              <a:spcAft>
                <a:spcPts val="0"/>
              </a:spcAft>
              <a:buClrTx/>
              <a:buSzTx/>
              <a:buFont typeface="+mj-lt"/>
              <a:buAutoNum type="arabicPeriod"/>
              <a:tabLst/>
            </a:pPr>
            <a:r>
              <a:rPr lang="en-US" sz="3600" cap="all" dirty="0" smtClean="0">
                <a:solidFill>
                  <a:schemeClr val="bg1">
                    <a:lumMod val="10000"/>
                    <a:lumOff val="90000"/>
                  </a:schemeClr>
                </a:solidFill>
                <a:latin typeface="+mn-lt"/>
                <a:ea typeface="+mn-ea"/>
                <a:cs typeface="+mn-cs"/>
                <a:sym typeface="DIN Condensed"/>
              </a:rPr>
              <a:t>Minimal test</a:t>
            </a:r>
          </a:p>
          <a:p>
            <a:pPr algn="just">
              <a:lnSpc>
                <a:spcPct val="80000"/>
              </a:lnSpc>
              <a:spcBef>
                <a:spcPts val="0"/>
              </a:spcBef>
            </a:pPr>
            <a:r>
              <a:rPr lang="en-US" sz="3600" dirty="0" smtClean="0">
                <a:latin typeface="+mn-lt"/>
              </a:rPr>
              <a:t>   	</a:t>
            </a:r>
          </a:p>
          <a:p>
            <a:pPr algn="just">
              <a:lnSpc>
                <a:spcPct val="80000"/>
              </a:lnSpc>
              <a:spcBef>
                <a:spcPts val="0"/>
              </a:spcBef>
            </a:pPr>
            <a:r>
              <a:rPr lang="en-US" sz="3600" dirty="0">
                <a:latin typeface="+mn-lt"/>
              </a:rPr>
              <a:t>	</a:t>
            </a:r>
            <a:r>
              <a:rPr lang="en-US" sz="3600" dirty="0" smtClean="0">
                <a:solidFill>
                  <a:srgbClr val="FFFF00"/>
                </a:solidFill>
                <a:latin typeface="+mn-lt"/>
              </a:rPr>
              <a:t>If </a:t>
            </a:r>
            <a:r>
              <a:rPr lang="en-US" sz="3600" dirty="0">
                <a:solidFill>
                  <a:srgbClr val="FFFF00"/>
                </a:solidFill>
                <a:latin typeface="+mn-lt"/>
              </a:rPr>
              <a:t>you want </a:t>
            </a:r>
            <a:r>
              <a:rPr lang="en-US" sz="3600" dirty="0" smtClean="0">
                <a:solidFill>
                  <a:srgbClr val="FFFF00"/>
                </a:solidFill>
                <a:latin typeface="+mn-lt"/>
              </a:rPr>
              <a:t>to know the available space in parking area.</a:t>
            </a:r>
          </a:p>
          <a:p>
            <a:pPr algn="just">
              <a:lnSpc>
                <a:spcPct val="80000"/>
              </a:lnSpc>
              <a:spcBef>
                <a:spcPts val="0"/>
              </a:spcBef>
            </a:pPr>
            <a:endParaRPr kumimoji="0" lang="en-US" sz="3600" b="0" i="0" u="none" strike="noStrike" cap="all" spc="0" normalizeH="0" baseline="0" dirty="0">
              <a:ln>
                <a:noFill/>
              </a:ln>
              <a:solidFill>
                <a:srgbClr val="FFFF00"/>
              </a:solidFill>
              <a:effectLst/>
              <a:uFillTx/>
              <a:latin typeface="+mn-lt"/>
              <a:ea typeface="+mn-ea"/>
              <a:cs typeface="+mn-cs"/>
              <a:sym typeface="DIN Condensed"/>
            </a:endParaRPr>
          </a:p>
          <a:p>
            <a:pPr algn="just">
              <a:lnSpc>
                <a:spcPct val="80000"/>
              </a:lnSpc>
              <a:spcBef>
                <a:spcPts val="0"/>
              </a:spcBef>
            </a:pPr>
            <a:r>
              <a:rPr lang="en-US" sz="3600" cap="all" dirty="0" smtClean="0">
                <a:solidFill>
                  <a:schemeClr val="bg1">
                    <a:lumMod val="10000"/>
                    <a:lumOff val="90000"/>
                  </a:schemeClr>
                </a:solidFill>
                <a:latin typeface="+mn-lt"/>
                <a:ea typeface="+mn-ea"/>
                <a:cs typeface="+mn-cs"/>
                <a:sym typeface="DIN Condensed"/>
              </a:rPr>
              <a:t>2. MINIMAL CODE</a:t>
            </a:r>
          </a:p>
          <a:p>
            <a:pPr algn="just">
              <a:lnSpc>
                <a:spcPct val="80000"/>
              </a:lnSpc>
              <a:spcBef>
                <a:spcPts val="0"/>
              </a:spcBef>
            </a:pPr>
            <a:endParaRPr kumimoji="0" lang="en-US" sz="3600" b="0" i="0" u="none" strike="noStrike" cap="all" spc="0" normalizeH="0" baseline="0" dirty="0">
              <a:ln>
                <a:noFill/>
              </a:ln>
              <a:solidFill>
                <a:schemeClr val="bg1">
                  <a:lumMod val="10000"/>
                  <a:lumOff val="90000"/>
                </a:schemeClr>
              </a:solidFill>
              <a:effectLst/>
              <a:uFillTx/>
              <a:latin typeface="+mn-lt"/>
              <a:ea typeface="+mn-ea"/>
              <a:cs typeface="+mn-cs"/>
              <a:sym typeface="DIN Condensed"/>
            </a:endParaRPr>
          </a:p>
          <a:p>
            <a:pPr algn="just">
              <a:lnSpc>
                <a:spcPct val="80000"/>
              </a:lnSpc>
              <a:spcBef>
                <a:spcPts val="0"/>
              </a:spcBef>
            </a:pPr>
            <a:r>
              <a:rPr lang="en-US" sz="3600" cap="all" dirty="0" smtClean="0">
                <a:solidFill>
                  <a:schemeClr val="bg1">
                    <a:lumMod val="10000"/>
                    <a:lumOff val="90000"/>
                  </a:schemeClr>
                </a:solidFill>
                <a:latin typeface="+mn-lt"/>
                <a:ea typeface="+mn-ea"/>
                <a:cs typeface="+mn-cs"/>
                <a:sym typeface="DIN Condensed"/>
              </a:rPr>
              <a:t>	</a:t>
            </a:r>
            <a:r>
              <a:rPr lang="en-US" sz="3600" dirty="0" smtClean="0">
                <a:solidFill>
                  <a:srgbClr val="FFFF00"/>
                </a:solidFill>
                <a:latin typeface="+mn-lt"/>
              </a:rPr>
              <a:t>Sticking to our above example of to the available space in parking area, then you must count the number of parking slots in the area when there are no cars parked.</a:t>
            </a:r>
          </a:p>
          <a:p>
            <a:pPr algn="just">
              <a:lnSpc>
                <a:spcPct val="80000"/>
              </a:lnSpc>
              <a:spcBef>
                <a:spcPts val="0"/>
              </a:spcBef>
            </a:pPr>
            <a:endParaRPr lang="en-US" sz="3600" cap="all" dirty="0">
              <a:solidFill>
                <a:srgbClr val="FFFF00"/>
              </a:solidFill>
              <a:latin typeface="+mn-lt"/>
              <a:ea typeface="+mn-ea"/>
              <a:cs typeface="+mn-cs"/>
              <a:sym typeface="DIN Condensed"/>
            </a:endParaRPr>
          </a:p>
          <a:p>
            <a:pPr algn="just">
              <a:lnSpc>
                <a:spcPct val="80000"/>
              </a:lnSpc>
              <a:spcBef>
                <a:spcPts val="0"/>
              </a:spcBef>
            </a:pPr>
            <a:r>
              <a:rPr lang="en-US" sz="3600" cap="all" dirty="0" smtClean="0">
                <a:solidFill>
                  <a:schemeClr val="bg1">
                    <a:lumMod val="10000"/>
                    <a:lumOff val="90000"/>
                  </a:schemeClr>
                </a:solidFill>
                <a:latin typeface="+mn-lt"/>
                <a:ea typeface="+mn-ea"/>
                <a:cs typeface="+mn-cs"/>
                <a:sym typeface="DIN Condensed"/>
              </a:rPr>
              <a:t>3. REFACTOR</a:t>
            </a:r>
          </a:p>
          <a:p>
            <a:pPr algn="just">
              <a:lnSpc>
                <a:spcPct val="80000"/>
              </a:lnSpc>
              <a:spcBef>
                <a:spcPts val="0"/>
              </a:spcBef>
            </a:pPr>
            <a:endParaRPr lang="en-US" sz="3600" cap="all" dirty="0">
              <a:solidFill>
                <a:schemeClr val="bg1">
                  <a:lumMod val="10000"/>
                  <a:lumOff val="90000"/>
                </a:schemeClr>
              </a:solidFill>
              <a:latin typeface="+mn-lt"/>
              <a:ea typeface="+mn-ea"/>
              <a:cs typeface="+mn-cs"/>
              <a:sym typeface="DIN Condensed"/>
            </a:endParaRPr>
          </a:p>
          <a:p>
            <a:pPr algn="just">
              <a:lnSpc>
                <a:spcPct val="80000"/>
              </a:lnSpc>
              <a:spcBef>
                <a:spcPts val="0"/>
              </a:spcBef>
            </a:pPr>
            <a:r>
              <a:rPr lang="en-US" sz="3600" cap="all" dirty="0">
                <a:solidFill>
                  <a:schemeClr val="bg1">
                    <a:lumMod val="10000"/>
                    <a:lumOff val="90000"/>
                  </a:schemeClr>
                </a:solidFill>
                <a:latin typeface="+mn-lt"/>
                <a:ea typeface="+mn-ea"/>
                <a:cs typeface="+mn-cs"/>
                <a:sym typeface="DIN Condensed"/>
              </a:rPr>
              <a:t>	</a:t>
            </a:r>
            <a:r>
              <a:rPr lang="en-US" sz="3200" cap="all" dirty="0">
                <a:solidFill>
                  <a:srgbClr val="FFFF00"/>
                </a:solidFill>
                <a:latin typeface="+mn-lt"/>
                <a:ea typeface="+mn-ea"/>
                <a:cs typeface="+mn-cs"/>
                <a:sym typeface="DIN Condensed"/>
              </a:rPr>
              <a:t>Never change both at the same time. And the only other condition is: Do not break anything.</a:t>
            </a:r>
            <a:r>
              <a:rPr lang="en-US" sz="3200" cap="all" dirty="0" smtClean="0">
                <a:solidFill>
                  <a:srgbClr val="FFFF00"/>
                </a:solidFill>
                <a:latin typeface="+mn-lt"/>
                <a:ea typeface="+mn-ea"/>
                <a:cs typeface="+mn-cs"/>
                <a:sym typeface="DIN Condensed"/>
              </a:rPr>
              <a:t>	</a:t>
            </a:r>
            <a:endParaRPr kumimoji="0" lang="en-US" sz="3200" b="0" i="0" u="none" strike="noStrike" cap="all" spc="0" normalizeH="0" baseline="0" dirty="0">
              <a:ln>
                <a:noFill/>
              </a:ln>
              <a:solidFill>
                <a:srgbClr val="FFFF00"/>
              </a:solidFill>
              <a:effectLst/>
              <a:uFillTx/>
              <a:latin typeface="+mn-lt"/>
              <a:ea typeface="+mn-ea"/>
              <a:cs typeface="+mn-cs"/>
              <a:sym typeface="DIN Condensed"/>
            </a:endParaRPr>
          </a:p>
        </p:txBody>
      </p:sp>
    </p:spTree>
    <p:extLst>
      <p:ext uri="{BB962C8B-B14F-4D97-AF65-F5344CB8AC3E}">
        <p14:creationId xmlns:p14="http://schemas.microsoft.com/office/powerpoint/2010/main" val="4011130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Basic programming with java"/>
          <p:cNvSpPr txBox="1">
            <a:spLocks noGrp="1"/>
          </p:cNvSpPr>
          <p:nvPr>
            <p:ph type="body" idx="13"/>
          </p:nvPr>
        </p:nvSpPr>
        <p:spPr>
          <a:prstGeom prst="rect">
            <a:avLst/>
          </a:prstGeom>
        </p:spPr>
        <p:txBody>
          <a:bodyPr/>
          <a:lstStyle/>
          <a:p>
            <a:r>
              <a:t>Basic programming with java</a:t>
            </a:r>
          </a:p>
        </p:txBody>
      </p:sp>
      <p:sp>
        <p:nvSpPr>
          <p:cNvPr id="211" name="Operators"/>
          <p:cNvSpPr txBox="1">
            <a:spLocks noGrp="1"/>
          </p:cNvSpPr>
          <p:nvPr>
            <p:ph type="title"/>
          </p:nvPr>
        </p:nvSpPr>
        <p:spPr>
          <a:prstGeom prst="rect">
            <a:avLst/>
          </a:prstGeom>
        </p:spPr>
        <p:txBody>
          <a:bodyPr/>
          <a:lstStyle>
            <a:lvl1pPr defTabSz="467359">
              <a:spcBef>
                <a:spcPts val="2200"/>
              </a:spcBef>
              <a:defRPr sz="4800"/>
            </a:lvl1pPr>
          </a:lstStyle>
          <a:p>
            <a:r>
              <a:t>Operators</a:t>
            </a:r>
          </a:p>
        </p:txBody>
      </p:sp>
      <p:sp>
        <p:nvSpPr>
          <p:cNvPr id="212" name="Arithmetic Operators…"/>
          <p:cNvSpPr txBox="1">
            <a:spLocks noGrp="1"/>
          </p:cNvSpPr>
          <p:nvPr>
            <p:ph type="body" sz="quarter" idx="1"/>
          </p:nvPr>
        </p:nvSpPr>
        <p:spPr>
          <a:xfrm>
            <a:off x="406400" y="2743200"/>
            <a:ext cx="5185718" cy="1226146"/>
          </a:xfrm>
          <a:prstGeom prst="rect">
            <a:avLst/>
          </a:prstGeom>
        </p:spPr>
        <p:txBody>
          <a:bodyPr/>
          <a:lstStyle/>
          <a:p>
            <a:pPr marL="0" indent="0" defTabSz="432308">
              <a:spcBef>
                <a:spcPts val="2000"/>
              </a:spcBef>
              <a:buClrTx/>
              <a:buSzTx/>
              <a:buFontTx/>
              <a:buNone/>
              <a:defRPr sz="2516">
                <a:solidFill>
                  <a:srgbClr val="FFFFFF"/>
                </a:solidFill>
              </a:defRPr>
            </a:pPr>
            <a:r>
              <a:t>Arithmetic Operators</a:t>
            </a:r>
          </a:p>
          <a:p>
            <a:pPr marL="0" indent="0" defTabSz="432308">
              <a:spcBef>
                <a:spcPts val="2000"/>
              </a:spcBef>
              <a:buClrTx/>
              <a:buSzTx/>
              <a:buFontTx/>
              <a:buNone/>
              <a:defRPr sz="2516"/>
            </a:pPr>
            <a:r>
              <a:t>+ - x / % ++ -- </a:t>
            </a:r>
          </a:p>
        </p:txBody>
      </p:sp>
      <p:sp>
        <p:nvSpPr>
          <p:cNvPr id="213" name="Relational…"/>
          <p:cNvSpPr txBox="1"/>
          <p:nvPr/>
        </p:nvSpPr>
        <p:spPr>
          <a:xfrm>
            <a:off x="406400" y="4451945"/>
            <a:ext cx="5185718" cy="1226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338835">
              <a:spcBef>
                <a:spcPts val="1600"/>
              </a:spcBef>
              <a:defRPr sz="1971">
                <a:solidFill>
                  <a:srgbClr val="FFFFFF"/>
                </a:solidFill>
              </a:defRPr>
            </a:pPr>
            <a:r>
              <a:t>Relational</a:t>
            </a:r>
          </a:p>
          <a:p>
            <a:pPr defTabSz="338835">
              <a:spcBef>
                <a:spcPts val="1600"/>
              </a:spcBef>
              <a:defRPr sz="1971" b="1">
                <a:solidFill>
                  <a:srgbClr val="FFFFFF"/>
                </a:solidFill>
                <a:latin typeface="Avenir Next"/>
                <a:ea typeface="Avenir Next"/>
                <a:cs typeface="Avenir Next"/>
                <a:sym typeface="Avenir Next"/>
              </a:defRPr>
            </a:pPr>
            <a:r>
              <a:t>&lt;, &gt;, ==, &lt;=, &gt;=, != , menhasilkan boolean</a:t>
            </a:r>
          </a:p>
        </p:txBody>
      </p:sp>
      <p:sp>
        <p:nvSpPr>
          <p:cNvPr id="214" name="Logical Operators…"/>
          <p:cNvSpPr txBox="1"/>
          <p:nvPr/>
        </p:nvSpPr>
        <p:spPr>
          <a:xfrm>
            <a:off x="406400" y="6207422"/>
            <a:ext cx="5185718" cy="1226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432308">
              <a:spcBef>
                <a:spcPts val="2000"/>
              </a:spcBef>
              <a:defRPr sz="2516">
                <a:solidFill>
                  <a:srgbClr val="FFFFFF"/>
                </a:solidFill>
              </a:defRPr>
            </a:pPr>
            <a:r>
              <a:t>Logical Operators</a:t>
            </a:r>
          </a:p>
          <a:p>
            <a:pPr defTabSz="432308">
              <a:spcBef>
                <a:spcPts val="2000"/>
              </a:spcBef>
              <a:defRPr sz="2516"/>
            </a:pPr>
            <a:r>
              <a:t>&amp;&amp;, ||, !</a:t>
            </a:r>
          </a:p>
        </p:txBody>
      </p:sp>
      <p:sp>
        <p:nvSpPr>
          <p:cNvPr id="215" name="Assignment Operators…"/>
          <p:cNvSpPr txBox="1"/>
          <p:nvPr/>
        </p:nvSpPr>
        <p:spPr>
          <a:xfrm>
            <a:off x="406400" y="7962900"/>
            <a:ext cx="5185718" cy="1226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432308">
              <a:spcBef>
                <a:spcPts val="2000"/>
              </a:spcBef>
              <a:defRPr sz="2516">
                <a:solidFill>
                  <a:srgbClr val="FFFFFF"/>
                </a:solidFill>
              </a:defRPr>
            </a:pPr>
            <a:r>
              <a:t>Assignment Operators</a:t>
            </a:r>
          </a:p>
          <a:p>
            <a:pPr defTabSz="432308">
              <a:spcBef>
                <a:spcPts val="2000"/>
              </a:spcBef>
              <a:defRPr sz="2516"/>
            </a:pPr>
            <a:r>
              <a:t>+=, -=, *=, /=</a:t>
            </a:r>
          </a:p>
        </p:txBody>
      </p:sp>
      <p:sp>
        <p:nvSpPr>
          <p:cNvPr id="216" name="Bitwise Operators…"/>
          <p:cNvSpPr txBox="1"/>
          <p:nvPr/>
        </p:nvSpPr>
        <p:spPr>
          <a:xfrm>
            <a:off x="7380436" y="2570906"/>
            <a:ext cx="5272882" cy="1398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350520">
              <a:spcBef>
                <a:spcPts val="1600"/>
              </a:spcBef>
              <a:defRPr sz="2040">
                <a:solidFill>
                  <a:srgbClr val="FFFFFF"/>
                </a:solidFill>
              </a:defRPr>
            </a:pPr>
            <a:r>
              <a:t>Bitwise Operators</a:t>
            </a:r>
          </a:p>
          <a:p>
            <a:pPr defTabSz="350520">
              <a:spcBef>
                <a:spcPts val="1600"/>
              </a:spcBef>
              <a:defRPr sz="2040"/>
            </a:pPr>
            <a:r>
              <a:t>Biasanya dipakai ole kalangan pembuat algorithma encryptor</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25236" y="984519"/>
            <a:ext cx="4405746" cy="603853"/>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3600" b="0" i="0" u="none" strike="noStrike" spc="0" normalizeH="0" baseline="0" dirty="0" smtClean="0">
                <a:ln>
                  <a:noFill/>
                </a:ln>
                <a:solidFill>
                  <a:srgbClr val="FFFFFF"/>
                </a:solidFill>
                <a:effectLst/>
                <a:uFillTx/>
                <a:latin typeface="+mn-lt"/>
                <a:ea typeface="+mn-ea"/>
                <a:cs typeface="+mn-cs"/>
                <a:sym typeface="DIN Condensed"/>
              </a:rPr>
              <a:t>JUnit</a:t>
            </a:r>
            <a:r>
              <a:rPr lang="en-US" sz="3600" dirty="0">
                <a:solidFill>
                  <a:srgbClr val="FFFFFF"/>
                </a:solidFill>
                <a:latin typeface="+mn-lt"/>
                <a:ea typeface="+mn-ea"/>
                <a:cs typeface="+mn-cs"/>
                <a:sym typeface="DIN Condensed"/>
              </a:rPr>
              <a:t> </a:t>
            </a:r>
            <a:r>
              <a:rPr lang="en-US" sz="3600" dirty="0" smtClean="0">
                <a:solidFill>
                  <a:srgbClr val="FFFFFF"/>
                </a:solidFill>
                <a:latin typeface="+mn-lt"/>
                <a:ea typeface="+mn-ea"/>
                <a:cs typeface="+mn-cs"/>
                <a:sym typeface="DIN Condensed"/>
              </a:rPr>
              <a:t>…</a:t>
            </a:r>
            <a:endParaRPr kumimoji="0" lang="en-US" sz="2800" b="0" i="0" u="none" strike="noStrike" cap="all" spc="0" normalizeH="0" baseline="0" dirty="0">
              <a:ln>
                <a:noFill/>
              </a:ln>
              <a:solidFill>
                <a:srgbClr val="FFFFFF"/>
              </a:solidFill>
              <a:effectLst/>
              <a:uFillTx/>
              <a:latin typeface="+mn-lt"/>
              <a:ea typeface="+mn-ea"/>
              <a:cs typeface="+mn-cs"/>
              <a:sym typeface="DIN Condensed"/>
            </a:endParaRPr>
          </a:p>
        </p:txBody>
      </p:sp>
      <p:sp>
        <p:nvSpPr>
          <p:cNvPr id="3" name="TextBox 2"/>
          <p:cNvSpPr txBox="1"/>
          <p:nvPr/>
        </p:nvSpPr>
        <p:spPr>
          <a:xfrm>
            <a:off x="1025236" y="1990155"/>
            <a:ext cx="9268691"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dirty="0">
                <a:solidFill>
                  <a:schemeClr val="bg1">
                    <a:lumMod val="10000"/>
                    <a:lumOff val="90000"/>
                  </a:schemeClr>
                </a:solidFill>
                <a:latin typeface="+mn-lt"/>
              </a:rPr>
              <a:t>JUnit is a test framework which uses annotations </a:t>
            </a:r>
            <a:r>
              <a:rPr lang="en-US" sz="3200" dirty="0" smtClean="0">
                <a:solidFill>
                  <a:schemeClr val="bg1">
                    <a:lumMod val="10000"/>
                    <a:lumOff val="90000"/>
                  </a:schemeClr>
                </a:solidFill>
                <a:latin typeface="+mn-lt"/>
              </a:rPr>
              <a:t>to identify </a:t>
            </a:r>
            <a:r>
              <a:rPr lang="en-US" sz="3200" dirty="0">
                <a:solidFill>
                  <a:schemeClr val="bg1">
                    <a:lumMod val="10000"/>
                    <a:lumOff val="90000"/>
                  </a:schemeClr>
                </a:solidFill>
                <a:latin typeface="+mn-lt"/>
              </a:rPr>
              <a:t>methods that specify a </a:t>
            </a:r>
            <a:r>
              <a:rPr lang="en-US" sz="3200" dirty="0" smtClean="0">
                <a:solidFill>
                  <a:schemeClr val="bg1">
                    <a:lumMod val="10000"/>
                    <a:lumOff val="90000"/>
                  </a:schemeClr>
                </a:solidFill>
                <a:latin typeface="+mn-lt"/>
              </a:rPr>
              <a:t>test in java.</a:t>
            </a:r>
            <a:endParaRPr kumimoji="0" lang="en-US" sz="3200" b="0" i="0" u="none" strike="noStrike" cap="none" spc="0" normalizeH="0" baseline="0" dirty="0">
              <a:ln>
                <a:noFill/>
              </a:ln>
              <a:solidFill>
                <a:schemeClr val="bg1">
                  <a:lumMod val="10000"/>
                  <a:lumOff val="90000"/>
                </a:schemeClr>
              </a:solidFill>
              <a:effectLst/>
              <a:uFillTx/>
              <a:latin typeface="+mn-lt"/>
              <a:sym typeface="Avenir Next Medium"/>
            </a:endParaRPr>
          </a:p>
        </p:txBody>
      </p:sp>
      <p:sp>
        <p:nvSpPr>
          <p:cNvPr id="4" name="Rounded Rectangle 3"/>
          <p:cNvSpPr/>
          <p:nvPr/>
        </p:nvSpPr>
        <p:spPr>
          <a:xfrm>
            <a:off x="997525" y="3963246"/>
            <a:ext cx="6816438" cy="603853"/>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3600" b="0" i="0" u="none" strike="noStrike" spc="0" normalizeH="0" baseline="0" dirty="0" smtClean="0">
                <a:ln>
                  <a:noFill/>
                </a:ln>
                <a:solidFill>
                  <a:srgbClr val="FFFFFF"/>
                </a:solidFill>
                <a:effectLst/>
                <a:uFillTx/>
                <a:latin typeface="+mn-lt"/>
                <a:ea typeface="+mn-ea"/>
                <a:cs typeface="+mn-cs"/>
                <a:sym typeface="DIN Condensed"/>
              </a:rPr>
              <a:t>How to Define a test in JUnit ?</a:t>
            </a:r>
            <a:r>
              <a:rPr lang="en-US" sz="3600" dirty="0" smtClean="0">
                <a:solidFill>
                  <a:srgbClr val="FFFFFF"/>
                </a:solidFill>
                <a:latin typeface="+mn-lt"/>
                <a:ea typeface="+mn-ea"/>
                <a:cs typeface="+mn-cs"/>
                <a:sym typeface="DIN Condensed"/>
              </a:rPr>
              <a:t>?</a:t>
            </a:r>
            <a:r>
              <a:rPr kumimoji="0" lang="en-US" sz="3600" b="0" i="0" u="none" strike="noStrike" spc="0" normalizeH="0" dirty="0" smtClean="0">
                <a:ln>
                  <a:noFill/>
                </a:ln>
                <a:solidFill>
                  <a:srgbClr val="FFFFFF"/>
                </a:solidFill>
                <a:effectLst/>
                <a:uFillTx/>
                <a:latin typeface="+mn-lt"/>
                <a:ea typeface="+mn-ea"/>
                <a:cs typeface="+mn-cs"/>
                <a:sym typeface="DIN Condensed"/>
              </a:rPr>
              <a:t> </a:t>
            </a:r>
            <a:endParaRPr kumimoji="0" lang="en-US" sz="2800" b="0" i="0" u="none" strike="noStrike" cap="all" spc="0" normalizeH="0" baseline="0" dirty="0">
              <a:ln>
                <a:noFill/>
              </a:ln>
              <a:solidFill>
                <a:srgbClr val="FFFFFF"/>
              </a:solidFill>
              <a:effectLst/>
              <a:uFillTx/>
              <a:latin typeface="+mn-lt"/>
              <a:ea typeface="+mn-ea"/>
              <a:cs typeface="+mn-cs"/>
              <a:sym typeface="DIN Condensed"/>
            </a:endParaRPr>
          </a:p>
        </p:txBody>
      </p:sp>
      <p:sp>
        <p:nvSpPr>
          <p:cNvPr id="5" name="TextBox 4"/>
          <p:cNvSpPr txBox="1"/>
          <p:nvPr/>
        </p:nvSpPr>
        <p:spPr>
          <a:xfrm>
            <a:off x="1025236" y="4892076"/>
            <a:ext cx="9421091"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3200" dirty="0" smtClean="0">
                <a:solidFill>
                  <a:schemeClr val="bg1">
                    <a:lumMod val="10000"/>
                    <a:lumOff val="90000"/>
                  </a:schemeClr>
                </a:solidFill>
                <a:latin typeface="+mn-lt"/>
              </a:rPr>
              <a:t>A JUnit test is a method contained in a class which only used for the testing. </a:t>
            </a:r>
            <a:r>
              <a:rPr kumimoji="0" lang="en-US" sz="3200" b="0" i="0" u="none" strike="noStrike" cap="none" spc="0" normalizeH="0" baseline="0" dirty="0" smtClean="0">
                <a:ln>
                  <a:noFill/>
                </a:ln>
                <a:solidFill>
                  <a:schemeClr val="bg1">
                    <a:lumMod val="10000"/>
                    <a:lumOff val="90000"/>
                  </a:schemeClr>
                </a:solidFill>
                <a:effectLst/>
                <a:uFillTx/>
                <a:latin typeface="+mn-lt"/>
                <a:sym typeface="Avenir Next Medium"/>
              </a:rPr>
              <a:t>This</a:t>
            </a:r>
            <a:r>
              <a:rPr kumimoji="0" lang="en-US" sz="3200" b="0" i="0" u="none" strike="noStrike" cap="none" spc="0" normalizeH="0" dirty="0" smtClean="0">
                <a:ln>
                  <a:noFill/>
                </a:ln>
                <a:solidFill>
                  <a:schemeClr val="bg1">
                    <a:lumMod val="10000"/>
                    <a:lumOff val="90000"/>
                  </a:schemeClr>
                </a:solidFill>
                <a:effectLst/>
                <a:uFillTx/>
                <a:latin typeface="+mn-lt"/>
                <a:sym typeface="Avenir Next Medium"/>
              </a:rPr>
              <a:t> is called a Test </a:t>
            </a:r>
            <a:r>
              <a:rPr kumimoji="0" lang="en-US" sz="3200" b="0" i="1" u="none" strike="noStrike" cap="none" spc="0" normalizeH="0" dirty="0" smtClean="0">
                <a:ln>
                  <a:noFill/>
                </a:ln>
                <a:solidFill>
                  <a:schemeClr val="bg1">
                    <a:lumMod val="10000"/>
                    <a:lumOff val="90000"/>
                  </a:schemeClr>
                </a:solidFill>
                <a:effectLst/>
                <a:uFillTx/>
                <a:latin typeface="+mn-lt"/>
                <a:sym typeface="Avenir Next Medium"/>
              </a:rPr>
              <a:t>class</a:t>
            </a:r>
            <a:r>
              <a:rPr kumimoji="0" lang="en-US" sz="3200" b="0" i="0" u="none" strike="noStrike" cap="none" spc="0" normalizeH="0" dirty="0" smtClean="0">
                <a:ln>
                  <a:noFill/>
                </a:ln>
                <a:solidFill>
                  <a:schemeClr val="bg1">
                    <a:lumMod val="10000"/>
                    <a:lumOff val="90000"/>
                  </a:schemeClr>
                </a:solidFill>
                <a:effectLst/>
                <a:uFillTx/>
                <a:latin typeface="+mn-lt"/>
                <a:sym typeface="Avenir Next Medium"/>
              </a:rPr>
              <a:t>. To define that a certain method is a test method, annotate it with @</a:t>
            </a:r>
            <a:r>
              <a:rPr kumimoji="0" lang="en-US" sz="3200" b="0" i="0" u="none" strike="noStrike" cap="none" spc="0" normalizeH="0" dirty="0" smtClean="0">
                <a:ln>
                  <a:noFill/>
                </a:ln>
                <a:solidFill>
                  <a:schemeClr val="bg1">
                    <a:lumMod val="10000"/>
                    <a:lumOff val="90000"/>
                  </a:schemeClr>
                </a:solidFill>
                <a:effectLst/>
                <a:uFillTx/>
                <a:latin typeface="+mn-lt"/>
                <a:cs typeface="Arial" panose="020B0604020202020204" pitchFamily="34" charset="0"/>
                <a:sym typeface="Avenir Next Medium"/>
              </a:rPr>
              <a:t>TEST annotation.</a:t>
            </a:r>
            <a:endParaRPr kumimoji="0" lang="en-US" sz="3200" b="0" i="0" u="none" strike="noStrike" cap="none" spc="0" normalizeH="0" baseline="0" dirty="0">
              <a:ln>
                <a:noFill/>
              </a:ln>
              <a:solidFill>
                <a:schemeClr val="bg1">
                  <a:lumMod val="10000"/>
                  <a:lumOff val="90000"/>
                </a:schemeClr>
              </a:solidFill>
              <a:effectLst/>
              <a:uFillTx/>
              <a:latin typeface="+mn-lt"/>
              <a:cs typeface="Arial" panose="020B0604020202020204" pitchFamily="34" charset="0"/>
              <a:sym typeface="Avenir Next Medium"/>
            </a:endParaRPr>
          </a:p>
        </p:txBody>
      </p:sp>
    </p:spTree>
    <p:extLst>
      <p:ext uri="{BB962C8B-B14F-4D97-AF65-F5344CB8AC3E}">
        <p14:creationId xmlns:p14="http://schemas.microsoft.com/office/powerpoint/2010/main" val="763337278"/>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45127" y="1256631"/>
            <a:ext cx="11716360" cy="6991985"/>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b="1" dirty="0">
                <a:solidFill>
                  <a:schemeClr val="tx1">
                    <a:lumMod val="20000"/>
                    <a:lumOff val="80000"/>
                  </a:schemeClr>
                </a:solidFill>
                <a:latin typeface="+mn-lt"/>
              </a:rPr>
              <a:t>What is Junit Assert</a:t>
            </a:r>
            <a:r>
              <a:rPr lang="en-US" sz="2800" b="1" dirty="0" smtClean="0">
                <a:solidFill>
                  <a:schemeClr val="tx1">
                    <a:lumMod val="20000"/>
                    <a:lumOff val="80000"/>
                  </a:schemeClr>
                </a:solidFill>
                <a:latin typeface="+mn-lt"/>
              </a:rPr>
              <a:t>?</a:t>
            </a:r>
          </a:p>
          <a:p>
            <a:r>
              <a:rPr lang="en-US" sz="2800" dirty="0">
                <a:solidFill>
                  <a:schemeClr val="tx1">
                    <a:lumMod val="20000"/>
                    <a:lumOff val="80000"/>
                  </a:schemeClr>
                </a:solidFill>
                <a:latin typeface="+mn-lt"/>
              </a:rPr>
              <a:t>Assert is a method useful in determining Pass or Fail status of a test </a:t>
            </a:r>
            <a:r>
              <a:rPr lang="en-US" sz="2800" dirty="0" smtClean="0">
                <a:solidFill>
                  <a:schemeClr val="tx1">
                    <a:lumMod val="20000"/>
                    <a:lumOff val="80000"/>
                  </a:schemeClr>
                </a:solidFill>
                <a:latin typeface="+mn-lt"/>
              </a:rPr>
              <a:t>case.</a:t>
            </a:r>
          </a:p>
          <a:p>
            <a:r>
              <a:rPr lang="en-US" sz="3600" b="1" dirty="0">
                <a:solidFill>
                  <a:schemeClr val="tx1">
                    <a:lumMod val="20000"/>
                    <a:lumOff val="80000"/>
                  </a:schemeClr>
                </a:solidFill>
                <a:latin typeface="+mn-lt"/>
              </a:rPr>
              <a:t>Assert Equals</a:t>
            </a:r>
          </a:p>
          <a:p>
            <a:r>
              <a:rPr lang="en-US" sz="2800" dirty="0">
                <a:solidFill>
                  <a:schemeClr val="tx1">
                    <a:lumMod val="20000"/>
                    <a:lumOff val="80000"/>
                  </a:schemeClr>
                </a:solidFill>
                <a:latin typeface="+mn-lt"/>
              </a:rPr>
              <a:t>If you want to test equality of two objects, you have the following methods</a:t>
            </a:r>
          </a:p>
          <a:p>
            <a:r>
              <a:rPr lang="en-US" sz="3200" b="1" dirty="0" err="1">
                <a:solidFill>
                  <a:schemeClr val="tx1">
                    <a:lumMod val="20000"/>
                    <a:lumOff val="80000"/>
                  </a:schemeClr>
                </a:solidFill>
                <a:latin typeface="+mn-lt"/>
              </a:rPr>
              <a:t>assertEquals</a:t>
            </a:r>
            <a:r>
              <a:rPr lang="en-US" sz="3200" b="1" dirty="0">
                <a:solidFill>
                  <a:schemeClr val="tx1">
                    <a:lumMod val="20000"/>
                    <a:lumOff val="80000"/>
                  </a:schemeClr>
                </a:solidFill>
                <a:latin typeface="+mn-lt"/>
              </a:rPr>
              <a:t>(expected, actual)</a:t>
            </a:r>
            <a:endParaRPr lang="en-US" sz="3200" dirty="0">
              <a:solidFill>
                <a:schemeClr val="tx1">
                  <a:lumMod val="20000"/>
                  <a:lumOff val="80000"/>
                </a:schemeClr>
              </a:solidFill>
              <a:latin typeface="+mn-lt"/>
            </a:endParaRPr>
          </a:p>
          <a:p>
            <a:r>
              <a:rPr lang="en-US" sz="2800" dirty="0">
                <a:solidFill>
                  <a:schemeClr val="tx1">
                    <a:lumMod val="20000"/>
                    <a:lumOff val="80000"/>
                  </a:schemeClr>
                </a:solidFill>
                <a:latin typeface="+mn-lt"/>
              </a:rPr>
              <a:t>It will return true if:</a:t>
            </a:r>
            <a:r>
              <a:rPr lang="en-US" sz="2800" b="1" dirty="0">
                <a:solidFill>
                  <a:schemeClr val="tx1">
                    <a:lumMod val="20000"/>
                    <a:lumOff val="80000"/>
                  </a:schemeClr>
                </a:solidFill>
                <a:latin typeface="+mn-lt"/>
              </a:rPr>
              <a:t> </a:t>
            </a:r>
            <a:r>
              <a:rPr lang="en-US" sz="2800" b="1" dirty="0" err="1">
                <a:solidFill>
                  <a:schemeClr val="tx1">
                    <a:lumMod val="20000"/>
                    <a:lumOff val="80000"/>
                  </a:schemeClr>
                </a:solidFill>
                <a:latin typeface="+mn-lt"/>
              </a:rPr>
              <a:t>expected.equals</a:t>
            </a:r>
            <a:r>
              <a:rPr lang="en-US" sz="2800" b="1" dirty="0">
                <a:solidFill>
                  <a:schemeClr val="tx1">
                    <a:lumMod val="20000"/>
                    <a:lumOff val="80000"/>
                  </a:schemeClr>
                </a:solidFill>
                <a:latin typeface="+mn-lt"/>
              </a:rPr>
              <a:t>( actual ) </a:t>
            </a:r>
            <a:r>
              <a:rPr lang="en-US" sz="2800" dirty="0">
                <a:solidFill>
                  <a:schemeClr val="tx1">
                    <a:lumMod val="20000"/>
                    <a:lumOff val="80000"/>
                  </a:schemeClr>
                </a:solidFill>
                <a:latin typeface="+mn-lt"/>
              </a:rPr>
              <a:t>returns true.</a:t>
            </a:r>
          </a:p>
          <a:p>
            <a:endParaRPr lang="en-US" sz="2800" b="1" dirty="0">
              <a:solidFill>
                <a:schemeClr val="tx1">
                  <a:lumMod val="20000"/>
                  <a:lumOff val="80000"/>
                </a:schemeClr>
              </a:solidFill>
              <a:latin typeface="+mn-lt"/>
            </a:endParaRPr>
          </a:p>
        </p:txBody>
      </p:sp>
    </p:spTree>
    <p:extLst>
      <p:ext uri="{BB962C8B-B14F-4D97-AF65-F5344CB8AC3E}">
        <p14:creationId xmlns:p14="http://schemas.microsoft.com/office/powerpoint/2010/main" val="3789855273"/>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45127" y="751487"/>
            <a:ext cx="5874328" cy="658336"/>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000" b="0" i="0" u="none" strike="noStrike" cap="all" spc="0" normalizeH="0" baseline="0" dirty="0" smtClean="0">
                <a:ln>
                  <a:noFill/>
                </a:ln>
                <a:solidFill>
                  <a:srgbClr val="FFFFFF"/>
                </a:solidFill>
                <a:effectLst/>
                <a:uFillTx/>
                <a:latin typeface="+mn-lt"/>
                <a:ea typeface="+mn-ea"/>
                <a:cs typeface="+mn-cs"/>
                <a:sym typeface="DIN Condensed"/>
              </a:rPr>
              <a:t>Example </a:t>
            </a:r>
            <a:r>
              <a:rPr kumimoji="0" lang="en-US" sz="4000" b="0" i="0" u="none" strike="noStrike" spc="0" normalizeH="0" baseline="0" dirty="0" smtClean="0">
                <a:ln>
                  <a:noFill/>
                </a:ln>
                <a:solidFill>
                  <a:srgbClr val="FFFFFF"/>
                </a:solidFill>
                <a:effectLst/>
                <a:uFillTx/>
                <a:latin typeface="+mn-lt"/>
                <a:ea typeface="+mn-ea"/>
                <a:cs typeface="+mn-cs"/>
                <a:sym typeface="DIN Condensed"/>
              </a:rPr>
              <a:t>JUnit</a:t>
            </a:r>
            <a:r>
              <a:rPr kumimoji="0" lang="en-US" sz="4000" b="0" i="0" u="none" strike="noStrike" cap="all" spc="0" normalizeH="0" baseline="0" dirty="0" smtClean="0">
                <a:ln>
                  <a:noFill/>
                </a:ln>
                <a:solidFill>
                  <a:srgbClr val="FFFFFF"/>
                </a:solidFill>
                <a:effectLst/>
                <a:uFillTx/>
                <a:latin typeface="+mn-lt"/>
                <a:ea typeface="+mn-ea"/>
                <a:cs typeface="+mn-cs"/>
                <a:sym typeface="DIN Condensed"/>
              </a:rPr>
              <a:t> test</a:t>
            </a:r>
            <a:endParaRPr kumimoji="0" lang="en-US" sz="4000" b="0" i="0" u="none" strike="noStrike" cap="all" spc="0" normalizeH="0" baseline="0" dirty="0">
              <a:ln>
                <a:noFill/>
              </a:ln>
              <a:solidFill>
                <a:srgbClr val="FFFFFF"/>
              </a:solidFill>
              <a:effectLst/>
              <a:uFillTx/>
              <a:latin typeface="+mn-lt"/>
              <a:ea typeface="+mn-ea"/>
              <a:cs typeface="+mn-cs"/>
              <a:sym typeface="DIN Condensed"/>
            </a:endParaRPr>
          </a:p>
        </p:txBody>
      </p:sp>
      <p:pic>
        <p:nvPicPr>
          <p:cNvPr id="4" name="Picture 3"/>
          <p:cNvPicPr>
            <a:picLocks noChangeAspect="1"/>
          </p:cNvPicPr>
          <p:nvPr/>
        </p:nvPicPr>
        <p:blipFill>
          <a:blip r:embed="rId2"/>
          <a:stretch>
            <a:fillRect/>
          </a:stretch>
        </p:blipFill>
        <p:spPr>
          <a:xfrm>
            <a:off x="845126" y="1900633"/>
            <a:ext cx="11333019" cy="4823326"/>
          </a:xfrm>
          <a:prstGeom prst="rect">
            <a:avLst/>
          </a:prstGeom>
        </p:spPr>
      </p:pic>
      <p:cxnSp>
        <p:nvCxnSpPr>
          <p:cNvPr id="6" name="Straight Arrow Connector 5"/>
          <p:cNvCxnSpPr/>
          <p:nvPr/>
        </p:nvCxnSpPr>
        <p:spPr>
          <a:xfrm flipV="1">
            <a:off x="7730836" y="6054437"/>
            <a:ext cx="900546" cy="914399"/>
          </a:xfrm>
          <a:prstGeom prst="straightConnector1">
            <a:avLst/>
          </a:prstGeom>
          <a:noFill/>
          <a:ln w="254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p:cNvSpPr txBox="1"/>
          <p:nvPr/>
        </p:nvSpPr>
        <p:spPr>
          <a:xfrm>
            <a:off x="5846618" y="6968836"/>
            <a:ext cx="513922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800" b="0" i="0" u="none" strike="noStrike" cap="none" spc="0" normalizeH="0" baseline="0" dirty="0" smtClean="0">
                <a:ln>
                  <a:noFill/>
                </a:ln>
                <a:solidFill>
                  <a:srgbClr val="FFFF00"/>
                </a:solidFill>
                <a:effectLst/>
                <a:uFillTx/>
                <a:latin typeface="+mn-lt"/>
                <a:sym typeface="Avenir Next Medium"/>
              </a:rPr>
              <a:t>What ? </a:t>
            </a:r>
            <a:r>
              <a:rPr lang="en-US" sz="2800" dirty="0" smtClean="0">
                <a:solidFill>
                  <a:srgbClr val="FFFF00"/>
                </a:solidFill>
                <a:latin typeface="+mn-lt"/>
              </a:rPr>
              <a:t>This is an error guys -_-</a:t>
            </a:r>
            <a:endParaRPr kumimoji="0" lang="en-US" sz="2800" b="0" i="0" u="none" strike="noStrike" cap="none" spc="0" normalizeH="0" baseline="0" dirty="0">
              <a:ln>
                <a:noFill/>
              </a:ln>
              <a:solidFill>
                <a:srgbClr val="FFFF00"/>
              </a:solidFill>
              <a:effectLst/>
              <a:uFillTx/>
              <a:latin typeface="+mn-lt"/>
              <a:sym typeface="Avenir Next Medium"/>
            </a:endParaRPr>
          </a:p>
        </p:txBody>
      </p:sp>
    </p:spTree>
    <p:extLst>
      <p:ext uri="{BB962C8B-B14F-4D97-AF65-F5344CB8AC3E}">
        <p14:creationId xmlns:p14="http://schemas.microsoft.com/office/powerpoint/2010/main" val="1343083459"/>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582" y="556907"/>
            <a:ext cx="346248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600" b="0" i="0" u="none" strike="noStrike" cap="none" spc="0" normalizeH="0" baseline="0" dirty="0" smtClean="0">
                <a:ln>
                  <a:noFill/>
                </a:ln>
                <a:solidFill>
                  <a:srgbClr val="FFFF00"/>
                </a:solidFill>
                <a:effectLst/>
                <a:uFillTx/>
                <a:latin typeface="+mn-lt"/>
                <a:ea typeface="Avenir Next Medium"/>
                <a:cs typeface="Avenir Next Medium"/>
                <a:sym typeface="Avenir Next Medium"/>
              </a:rPr>
              <a:t>The solution</a:t>
            </a:r>
            <a:r>
              <a:rPr kumimoji="0" lang="en-US" sz="3600" b="0" i="0" u="none" strike="noStrike" cap="none" spc="0" normalizeH="0" dirty="0" smtClean="0">
                <a:ln>
                  <a:noFill/>
                </a:ln>
                <a:solidFill>
                  <a:srgbClr val="FFFF00"/>
                </a:solidFill>
                <a:effectLst/>
                <a:uFillTx/>
                <a:latin typeface="+mn-lt"/>
                <a:ea typeface="Avenir Next Medium"/>
                <a:cs typeface="Avenir Next Medium"/>
                <a:sym typeface="Avenir Next Medium"/>
              </a:rPr>
              <a:t> is ..</a:t>
            </a:r>
            <a:endParaRPr kumimoji="0" lang="en-US" sz="3600" b="0" i="0" u="none" strike="noStrike" cap="none" spc="0" normalizeH="0" baseline="0" dirty="0">
              <a:ln>
                <a:noFill/>
              </a:ln>
              <a:solidFill>
                <a:srgbClr val="FFFF00"/>
              </a:solidFill>
              <a:effectLst/>
              <a:uFillTx/>
              <a:latin typeface="+mn-lt"/>
              <a:ea typeface="Avenir Next Medium"/>
              <a:cs typeface="Avenir Next Medium"/>
              <a:sym typeface="Avenir Next Medium"/>
            </a:endParaRPr>
          </a:p>
        </p:txBody>
      </p:sp>
      <p:pic>
        <p:nvPicPr>
          <p:cNvPr id="3" name="Picture 2"/>
          <p:cNvPicPr>
            <a:picLocks noChangeAspect="1"/>
          </p:cNvPicPr>
          <p:nvPr/>
        </p:nvPicPr>
        <p:blipFill>
          <a:blip r:embed="rId2"/>
          <a:stretch>
            <a:fillRect/>
          </a:stretch>
        </p:blipFill>
        <p:spPr>
          <a:xfrm>
            <a:off x="754355" y="1521274"/>
            <a:ext cx="10481681" cy="2833616"/>
          </a:xfrm>
          <a:prstGeom prst="rect">
            <a:avLst/>
          </a:prstGeom>
        </p:spPr>
      </p:pic>
      <p:cxnSp>
        <p:nvCxnSpPr>
          <p:cNvPr id="5" name="Straight Arrow Connector 4"/>
          <p:cNvCxnSpPr/>
          <p:nvPr/>
        </p:nvCxnSpPr>
        <p:spPr>
          <a:xfrm flipV="1">
            <a:off x="1032163" y="4156365"/>
            <a:ext cx="173182" cy="812425"/>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p:cNvSpPr/>
          <p:nvPr/>
        </p:nvSpPr>
        <p:spPr>
          <a:xfrm>
            <a:off x="1266930" y="4568680"/>
            <a:ext cx="3302507" cy="400110"/>
          </a:xfrm>
          <a:prstGeom prst="rect">
            <a:avLst/>
          </a:prstGeom>
        </p:spPr>
        <p:txBody>
          <a:bodyPr wrap="none">
            <a:spAutoFit/>
          </a:bodyPr>
          <a:lstStyle/>
          <a:p>
            <a:r>
              <a:rPr lang="en-US" dirty="0">
                <a:solidFill>
                  <a:schemeClr val="bg1">
                    <a:lumMod val="10000"/>
                    <a:lumOff val="90000"/>
                  </a:schemeClr>
                </a:solidFill>
                <a:latin typeface="+mn-lt"/>
              </a:rPr>
              <a:t>Click, and create a method.</a:t>
            </a:r>
            <a:endParaRPr lang="en-US" dirty="0">
              <a:solidFill>
                <a:schemeClr val="bg1">
                  <a:lumMod val="10000"/>
                  <a:lumOff val="90000"/>
                </a:schemeClr>
              </a:solidFill>
              <a:latin typeface="+mn-lt"/>
            </a:endParaRPr>
          </a:p>
        </p:txBody>
      </p:sp>
      <p:pic>
        <p:nvPicPr>
          <p:cNvPr id="10" name="Picture 9"/>
          <p:cNvPicPr>
            <a:picLocks noChangeAspect="1"/>
          </p:cNvPicPr>
          <p:nvPr/>
        </p:nvPicPr>
        <p:blipFill>
          <a:blip r:embed="rId3"/>
          <a:stretch>
            <a:fillRect/>
          </a:stretch>
        </p:blipFill>
        <p:spPr>
          <a:xfrm>
            <a:off x="706582" y="5182579"/>
            <a:ext cx="10529454" cy="3642765"/>
          </a:xfrm>
          <a:prstGeom prst="rect">
            <a:avLst/>
          </a:prstGeom>
        </p:spPr>
      </p:pic>
    </p:spTree>
    <p:extLst>
      <p:ext uri="{BB962C8B-B14F-4D97-AF65-F5344CB8AC3E}">
        <p14:creationId xmlns:p14="http://schemas.microsoft.com/office/powerpoint/2010/main" val="634938129"/>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1164" y="535335"/>
            <a:ext cx="40171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800" b="0" i="0" u="none" strike="noStrike" cap="none" spc="0" normalizeH="0" baseline="0" dirty="0" smtClean="0">
                <a:ln>
                  <a:noFill/>
                </a:ln>
                <a:solidFill>
                  <a:schemeClr val="accent1"/>
                </a:solidFill>
                <a:effectLst/>
                <a:uFillTx/>
                <a:latin typeface="+mn-lt"/>
                <a:ea typeface="Avenir Next Medium"/>
                <a:cs typeface="Avenir Next Medium"/>
                <a:sym typeface="Avenir Next Medium"/>
              </a:rPr>
              <a:t>For check</a:t>
            </a:r>
            <a:r>
              <a:rPr kumimoji="0" lang="en-US" sz="2800" b="0" i="0" u="none" strike="noStrike" cap="none" spc="0" normalizeH="0" dirty="0" smtClean="0">
                <a:ln>
                  <a:noFill/>
                </a:ln>
                <a:solidFill>
                  <a:schemeClr val="accent1"/>
                </a:solidFill>
                <a:effectLst/>
                <a:uFillTx/>
                <a:latin typeface="+mn-lt"/>
                <a:ea typeface="Avenir Next Medium"/>
                <a:cs typeface="Avenir Next Medium"/>
                <a:sym typeface="Avenir Next Medium"/>
              </a:rPr>
              <a:t> the test case :</a:t>
            </a:r>
            <a:endParaRPr kumimoji="0" lang="en-US" sz="2800" b="0" i="0" u="none" strike="noStrike" cap="none" spc="0" normalizeH="0" baseline="0" dirty="0">
              <a:ln>
                <a:noFill/>
              </a:ln>
              <a:solidFill>
                <a:schemeClr val="accent1"/>
              </a:solidFill>
              <a:effectLst/>
              <a:uFillTx/>
              <a:latin typeface="+mn-lt"/>
              <a:ea typeface="Avenir Next Medium"/>
              <a:cs typeface="Avenir Next Medium"/>
              <a:sym typeface="Avenir Next Medium"/>
            </a:endParaRPr>
          </a:p>
        </p:txBody>
      </p:sp>
      <p:pic>
        <p:nvPicPr>
          <p:cNvPr id="3" name="Picture 2"/>
          <p:cNvPicPr>
            <a:picLocks noChangeAspect="1"/>
          </p:cNvPicPr>
          <p:nvPr/>
        </p:nvPicPr>
        <p:blipFill>
          <a:blip r:embed="rId2"/>
          <a:stretch>
            <a:fillRect/>
          </a:stretch>
        </p:blipFill>
        <p:spPr>
          <a:xfrm>
            <a:off x="651163" y="1561667"/>
            <a:ext cx="9498305" cy="2248333"/>
          </a:xfrm>
          <a:prstGeom prst="rect">
            <a:avLst/>
          </a:prstGeom>
        </p:spPr>
      </p:pic>
      <p:cxnSp>
        <p:nvCxnSpPr>
          <p:cNvPr id="5" name="Straight Arrow Connector 4"/>
          <p:cNvCxnSpPr/>
          <p:nvPr/>
        </p:nvCxnSpPr>
        <p:spPr>
          <a:xfrm flipV="1">
            <a:off x="983673" y="2369127"/>
            <a:ext cx="0" cy="568037"/>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6" name="Picture 5"/>
          <p:cNvPicPr>
            <a:picLocks noChangeAspect="1"/>
          </p:cNvPicPr>
          <p:nvPr/>
        </p:nvPicPr>
        <p:blipFill>
          <a:blip r:embed="rId3"/>
          <a:stretch>
            <a:fillRect/>
          </a:stretch>
        </p:blipFill>
        <p:spPr>
          <a:xfrm>
            <a:off x="651163" y="4207885"/>
            <a:ext cx="9498305" cy="2968770"/>
          </a:xfrm>
          <a:prstGeom prst="rect">
            <a:avLst/>
          </a:prstGeom>
        </p:spPr>
      </p:pic>
    </p:spTree>
    <p:extLst>
      <p:ext uri="{BB962C8B-B14F-4D97-AF65-F5344CB8AC3E}">
        <p14:creationId xmlns:p14="http://schemas.microsoft.com/office/powerpoint/2010/main" val="1265716551"/>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95745" y="346285"/>
            <a:ext cx="9351819" cy="106695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1" dirty="0">
                <a:solidFill>
                  <a:schemeClr val="bg1">
                    <a:lumMod val="10000"/>
                    <a:lumOff val="90000"/>
                  </a:schemeClr>
                </a:solidFill>
                <a:latin typeface="+mn-lt"/>
              </a:rPr>
              <a:t>7 Popular Unit Test Naming Conventions</a:t>
            </a:r>
          </a:p>
        </p:txBody>
      </p:sp>
      <p:sp>
        <p:nvSpPr>
          <p:cNvPr id="3" name="Rounded Rectangle 2"/>
          <p:cNvSpPr/>
          <p:nvPr/>
        </p:nvSpPr>
        <p:spPr>
          <a:xfrm>
            <a:off x="595744" y="2543884"/>
            <a:ext cx="11707091" cy="545284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just">
              <a:lnSpc>
                <a:spcPct val="80000"/>
              </a:lnSpc>
              <a:spcBef>
                <a:spcPts val="0"/>
              </a:spcBef>
              <a:buFont typeface="+mj-lt"/>
              <a:buAutoNum type="arabicPeriod"/>
            </a:pPr>
            <a:r>
              <a:rPr lang="en-US" sz="2800" b="1" dirty="0" err="1" smtClean="0">
                <a:solidFill>
                  <a:schemeClr val="tx1">
                    <a:lumMod val="20000"/>
                    <a:lumOff val="80000"/>
                  </a:schemeClr>
                </a:solidFill>
                <a:latin typeface="+mn-lt"/>
              </a:rPr>
              <a:t>MethodName_StateUnderTest_ExpectedBehavior</a:t>
            </a:r>
            <a:endParaRPr lang="en-US" sz="2800" b="1"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err="1" smtClean="0">
                <a:solidFill>
                  <a:schemeClr val="tx1">
                    <a:lumMod val="20000"/>
                    <a:lumOff val="80000"/>
                  </a:schemeClr>
                </a:solidFill>
                <a:latin typeface="+mn-lt"/>
              </a:rPr>
              <a:t>MethodName_ExpectedBehavior_StateUnderTest</a:t>
            </a: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a:solidFill>
                  <a:schemeClr val="tx1">
                    <a:lumMod val="20000"/>
                    <a:lumOff val="80000"/>
                  </a:schemeClr>
                </a:solidFill>
                <a:latin typeface="+mn-lt"/>
              </a:rPr>
              <a:t>test[Feature being tested</a:t>
            </a:r>
            <a:r>
              <a:rPr lang="en-US" sz="2800" b="1" dirty="0" smtClean="0">
                <a:solidFill>
                  <a:schemeClr val="tx1">
                    <a:lumMod val="20000"/>
                    <a:lumOff val="80000"/>
                  </a:schemeClr>
                </a:solidFill>
                <a:latin typeface="+mn-lt"/>
              </a:rPr>
              <a:t>]</a:t>
            </a: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a:solidFill>
                  <a:schemeClr val="tx1">
                    <a:lumMod val="20000"/>
                    <a:lumOff val="80000"/>
                  </a:schemeClr>
                </a:solidFill>
                <a:latin typeface="+mn-lt"/>
              </a:rPr>
              <a:t>Feature to be </a:t>
            </a:r>
            <a:r>
              <a:rPr lang="en-US" sz="2800" b="1" dirty="0" smtClean="0">
                <a:solidFill>
                  <a:schemeClr val="tx1">
                    <a:lumMod val="20000"/>
                    <a:lumOff val="80000"/>
                  </a:schemeClr>
                </a:solidFill>
                <a:latin typeface="+mn-lt"/>
              </a:rPr>
              <a:t>tested</a:t>
            </a: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err="1" smtClean="0">
                <a:solidFill>
                  <a:schemeClr val="tx1">
                    <a:lumMod val="20000"/>
                    <a:lumOff val="80000"/>
                  </a:schemeClr>
                </a:solidFill>
                <a:latin typeface="+mn-lt"/>
              </a:rPr>
              <a:t>Should_ExpectedBehavior_When_StateUnderTest</a:t>
            </a:r>
            <a:endParaRPr lang="en-US" sz="2800" b="1"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err="1" smtClean="0">
                <a:solidFill>
                  <a:schemeClr val="tx1">
                    <a:lumMod val="20000"/>
                    <a:lumOff val="80000"/>
                  </a:schemeClr>
                </a:solidFill>
                <a:latin typeface="+mn-lt"/>
              </a:rPr>
              <a:t>When_StateUnderTest_Expect_ExpectedBehavior</a:t>
            </a:r>
            <a:endParaRPr lang="en-US" sz="2800" b="1"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endParaRPr lang="en-US" sz="2800" dirty="0" smtClean="0">
              <a:solidFill>
                <a:schemeClr val="tx1">
                  <a:lumMod val="20000"/>
                  <a:lumOff val="80000"/>
                </a:schemeClr>
              </a:solidFill>
              <a:latin typeface="+mn-lt"/>
            </a:endParaRPr>
          </a:p>
          <a:p>
            <a:pPr marL="514350" indent="-514350" algn="just">
              <a:lnSpc>
                <a:spcPct val="80000"/>
              </a:lnSpc>
              <a:spcBef>
                <a:spcPts val="0"/>
              </a:spcBef>
              <a:buFont typeface="+mj-lt"/>
              <a:buAutoNum type="arabicPeriod"/>
            </a:pPr>
            <a:r>
              <a:rPr lang="en-US" sz="2800" b="1" dirty="0" err="1">
                <a:solidFill>
                  <a:schemeClr val="tx1">
                    <a:lumMod val="20000"/>
                    <a:lumOff val="80000"/>
                  </a:schemeClr>
                </a:solidFill>
                <a:latin typeface="+mn-lt"/>
              </a:rPr>
              <a:t>Given_Preconditions_When_StateUnderTest_Then_ExpectedBehavior</a:t>
            </a:r>
            <a:r>
              <a:rPr lang="en-US" sz="2800" dirty="0">
                <a:solidFill>
                  <a:schemeClr val="tx1">
                    <a:lumMod val="20000"/>
                    <a:lumOff val="80000"/>
                  </a:schemeClr>
                </a:solidFill>
                <a:latin typeface="+mn-lt"/>
              </a:rPr>
              <a:t>:</a:t>
            </a:r>
            <a:endParaRPr lang="en-US" sz="2800" cap="all" dirty="0">
              <a:solidFill>
                <a:schemeClr val="tx1">
                  <a:lumMod val="20000"/>
                  <a:lumOff val="80000"/>
                </a:schemeClr>
              </a:solidFill>
              <a:latin typeface="+mn-lt"/>
              <a:ea typeface="+mn-ea"/>
              <a:cs typeface="+mn-cs"/>
              <a:sym typeface="DIN Condensed"/>
            </a:endParaRPr>
          </a:p>
        </p:txBody>
      </p:sp>
    </p:spTree>
    <p:extLst>
      <p:ext uri="{BB962C8B-B14F-4D97-AF65-F5344CB8AC3E}">
        <p14:creationId xmlns:p14="http://schemas.microsoft.com/office/powerpoint/2010/main" val="228677098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Basic programming with java"/>
          <p:cNvSpPr txBox="1">
            <a:spLocks noGrp="1"/>
          </p:cNvSpPr>
          <p:nvPr>
            <p:ph type="body" idx="13"/>
          </p:nvPr>
        </p:nvSpPr>
        <p:spPr>
          <a:prstGeom prst="rect">
            <a:avLst/>
          </a:prstGeom>
        </p:spPr>
        <p:txBody>
          <a:bodyPr/>
          <a:lstStyle/>
          <a:p>
            <a:r>
              <a:t>Basic programming with java</a:t>
            </a:r>
          </a:p>
        </p:txBody>
      </p:sp>
      <p:sp>
        <p:nvSpPr>
          <p:cNvPr id="219" name="Conditions"/>
          <p:cNvSpPr txBox="1">
            <a:spLocks noGrp="1"/>
          </p:cNvSpPr>
          <p:nvPr>
            <p:ph type="title"/>
          </p:nvPr>
        </p:nvSpPr>
        <p:spPr>
          <a:prstGeom prst="rect">
            <a:avLst/>
          </a:prstGeom>
        </p:spPr>
        <p:txBody>
          <a:bodyPr/>
          <a:lstStyle>
            <a:lvl1pPr defTabSz="467359">
              <a:spcBef>
                <a:spcPts val="2200"/>
              </a:spcBef>
              <a:defRPr sz="4800"/>
            </a:lvl1pPr>
          </a:lstStyle>
          <a:p>
            <a:r>
              <a:t>Conditions</a:t>
            </a:r>
          </a:p>
        </p:txBody>
      </p:sp>
      <p:pic>
        <p:nvPicPr>
          <p:cNvPr id="220" name="Image" descr="Image"/>
          <p:cNvPicPr>
            <a:picLocks noChangeAspect="1"/>
          </p:cNvPicPr>
          <p:nvPr/>
        </p:nvPicPr>
        <p:blipFill>
          <a:blip r:embed="rId2">
            <a:extLst/>
          </a:blip>
          <a:stretch>
            <a:fillRect/>
          </a:stretch>
        </p:blipFill>
        <p:spPr>
          <a:xfrm>
            <a:off x="6196696" y="3619500"/>
            <a:ext cx="5830204" cy="3498122"/>
          </a:xfrm>
          <a:prstGeom prst="rect">
            <a:avLst/>
          </a:prstGeom>
          <a:ln w="12700">
            <a:miter lim="400000"/>
          </a:ln>
        </p:spPr>
      </p:pic>
      <p:pic>
        <p:nvPicPr>
          <p:cNvPr id="221" name="Image" descr="Image"/>
          <p:cNvPicPr>
            <a:picLocks noChangeAspect="1"/>
          </p:cNvPicPr>
          <p:nvPr/>
        </p:nvPicPr>
        <p:blipFill>
          <a:blip r:embed="rId3">
            <a:extLst/>
          </a:blip>
          <a:stretch>
            <a:fillRect/>
          </a:stretch>
        </p:blipFill>
        <p:spPr>
          <a:xfrm>
            <a:off x="440501" y="2791177"/>
            <a:ext cx="5109399" cy="551815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111</TotalTime>
  <Words>4912</Words>
  <Application>Microsoft Office PowerPoint</Application>
  <PresentationFormat>Custom</PresentationFormat>
  <Paragraphs>1264</Paragraphs>
  <Slides>85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Avenir Next</vt:lpstr>
      <vt:lpstr>Avenir Next Medium</vt:lpstr>
      <vt:lpstr>DIN Alternate</vt:lpstr>
      <vt:lpstr>DIN Condensed</vt:lpstr>
      <vt:lpstr>Helvetica</vt:lpstr>
      <vt:lpstr>Helvetica Neue</vt:lpstr>
      <vt:lpstr>Menlo</vt:lpstr>
      <vt:lpstr>New_Template7</vt:lpstr>
      <vt:lpstr>Basic Programming with java</vt:lpstr>
      <vt:lpstr>Basic syntax</vt:lpstr>
      <vt:lpstr>Compile &amp; run</vt:lpstr>
      <vt:lpstr>Java Keywords</vt:lpstr>
      <vt:lpstr>Variables</vt:lpstr>
      <vt:lpstr>Primitive data type</vt:lpstr>
      <vt:lpstr>Non-Primitive data types (Reference Data Types)</vt:lpstr>
      <vt:lpstr>Operators</vt:lpstr>
      <vt:lpstr>Conditions</vt:lpstr>
      <vt:lpstr>Array</vt:lpstr>
      <vt:lpstr>Loop</vt:lpstr>
      <vt:lpstr>Loop</vt:lpstr>
      <vt:lpstr>Object oriented programming</vt:lpstr>
      <vt:lpstr>Class to an object</vt:lpstr>
      <vt:lpstr>PowerPoint Presentation</vt:lpstr>
      <vt:lpstr>Class, Object, constructor</vt:lpstr>
      <vt:lpstr>Access modifier</vt:lpstr>
      <vt:lpstr>OOP</vt:lpstr>
      <vt:lpstr>Encapsulation</vt:lpstr>
      <vt:lpstr>Encapsulation</vt:lpstr>
      <vt:lpstr>OOP</vt:lpstr>
      <vt:lpstr>Inheritance</vt:lpstr>
      <vt:lpstr>Inheritance</vt:lpstr>
      <vt:lpstr>Object Interaction</vt:lpstr>
      <vt:lpstr>OOp</vt:lpstr>
      <vt:lpstr>Polymorphism </vt:lpstr>
      <vt:lpstr>polymorphism </vt:lpstr>
      <vt:lpstr>OOP</vt:lpstr>
      <vt:lpstr>Abstractions</vt:lpstr>
      <vt:lpstr>Abstractions</vt:lpstr>
      <vt:lpstr>Interface</vt:lpstr>
      <vt:lpstr>Interface</vt:lpstr>
      <vt:lpstr>Interface</vt:lpstr>
      <vt:lpstr>Interface</vt:lpstr>
      <vt:lpstr>Object value - equals &amp; Hashcode</vt:lpstr>
      <vt:lpstr>PowerPoint Presentation</vt:lpstr>
      <vt:lpstr>Object value</vt:lpstr>
      <vt:lpstr>Object value - EQUALS &amp; HASHCODE</vt:lpstr>
      <vt:lpstr>PowerPoint Presentation</vt:lpstr>
      <vt:lpstr>Object value - EQUALS &amp; HASHCODE</vt:lpstr>
      <vt:lpstr>collections </vt:lpstr>
      <vt:lpstr>Collections </vt:lpstr>
      <vt:lpstr>PowerPoint Presentation</vt:lpstr>
      <vt:lpstr>Collections: Set-hashset</vt:lpstr>
      <vt:lpstr>Set - HashSet using value data type</vt:lpstr>
      <vt:lpstr>PowerPoint Presentation</vt:lpstr>
      <vt:lpstr>Set - Hashset</vt:lpstr>
      <vt:lpstr>Set - HashSET</vt:lpstr>
      <vt:lpstr>Set - hashSET Using Object</vt:lpstr>
      <vt:lpstr>Set - hashSET Using Object</vt:lpstr>
      <vt:lpstr>PowerPoint Presentation</vt:lpstr>
      <vt:lpstr>Collections: List-Arraylist</vt:lpstr>
      <vt:lpstr>List - Array List</vt:lpstr>
      <vt:lpstr>List - ARRAYLIST</vt:lpstr>
      <vt:lpstr>List-Arraylist</vt:lpstr>
      <vt:lpstr>PowerPoint Presentation</vt:lpstr>
      <vt:lpstr>Exception</vt:lpstr>
      <vt:lpstr>Lets make some error</vt:lpstr>
      <vt:lpstr>Exception</vt:lpstr>
      <vt:lpstr>PowerPoint Presentation</vt:lpstr>
      <vt:lpstr>How to handle it?</vt:lpstr>
      <vt:lpstr>File</vt:lpstr>
      <vt:lpstr>What if</vt:lpstr>
      <vt:lpstr>PowerPoint Presentation</vt:lpstr>
      <vt:lpstr>Lets back to your hardware</vt:lpstr>
      <vt:lpstr>PowerPoint Presentation</vt:lpstr>
      <vt:lpstr>FileOutputstream</vt:lpstr>
      <vt:lpstr>Fileoutputstream</vt:lpstr>
      <vt:lpstr>Fileoutputstream</vt:lpstr>
      <vt:lpstr>FIlewriter</vt:lpstr>
      <vt:lpstr>fileWriter</vt:lpstr>
      <vt:lpstr>Bufferedwriter</vt:lpstr>
      <vt:lpstr>Bufferedwriter</vt:lpstr>
      <vt:lpstr>The READER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Programming with java</dc:title>
  <cp:lastModifiedBy>Windows User</cp:lastModifiedBy>
  <cp:revision>12</cp:revision>
  <dcterms:modified xsi:type="dcterms:W3CDTF">2019-09-19T23:11:42Z</dcterms:modified>
</cp:coreProperties>
</file>